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34" r:id="rId4"/>
    <p:sldMasterId id="2147483735" r:id="rId5"/>
    <p:sldMasterId id="2147483736" r:id="rId6"/>
    <p:sldMasterId id="2147483737" r:id="rId7"/>
    <p:sldMasterId id="214748373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8478e9f008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8478e9f00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4" name="Google Shape;634;g8478e9f008_0_5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478e9f008_0_32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g8478e9f008_0_3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4" name="Google Shape;774;g8478e9f008_0_32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84806b8022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84806b802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7" name="Google Shape;807;g84806b8022_0_1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8478e9f008_0_3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6" name="Google Shape;826;g8478e9f008_0_33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478e9f008_0_241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8478e9f008_0_24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8478e9f008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8478e9f008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8478e9f008_0_2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8478e9f008_0_2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478e9f0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g8478e9f00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8478e9f008_0_3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" name="Google Shape;734;g8478e9f008_0_30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8478e9f008_0_30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8478e9f008_0_3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Radio will be backwards compatible with TSM...they believed that they needed TSM X for fires for a higher level of security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Brits have less than 80K Soldiers...who cares what they want (we are to ensure we don’t go down the wrong road)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USAF does not use Link16...why is the Army marching in this direction?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Is there any licensing costs associated with new software updates?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Asked if they care about releasability...don’t know what that means...creating an Enterprise Service with Coalition Partners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Waveform use depends on what the S6 is comfortable with on what is used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What did the PM give as a date for M-Code upgrade for SAASM? Year and a half for Collins -- Soldier TCM has pushed 2025 FY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g8478e9f008_0_30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8478e9f008_0_3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0" name="Google Shape;750;g8478e9f008_0_3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1" name="Google Shape;751;g8478e9f008_0_3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84806b802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5" name="Google Shape;765;g84806b8022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jpg"/><Relationship Id="rId3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0.png"/><Relationship Id="rId3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Relationship Id="rId3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1.jpg"/><Relationship Id="rId3" Type="http://schemas.openxmlformats.org/officeDocument/2006/relationships/image" Target="../media/image9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ntent | Headline + Body | White" showMasterSp="0">
  <p:cSld name="2_Content | Headline + Body | Whi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1051035"/>
            <a:ext cx="82296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2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050">
                <a:solidFill>
                  <a:schemeClr val="dk1"/>
                </a:solidFill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900">
                <a:solidFill>
                  <a:schemeClr val="dk1"/>
                </a:solidFill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9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900">
                <a:solidFill>
                  <a:srgbClr val="FFFFFF"/>
                </a:solidFill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2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2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2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200"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750808" y="4766310"/>
            <a:ext cx="2286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3"/>
          <p:cNvSpPr txBox="1"/>
          <p:nvPr/>
        </p:nvSpPr>
        <p:spPr>
          <a:xfrm>
            <a:off x="4193395" y="4741187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over Slide | White | Airbus A340">
  <p:cSld name="3_Cover Slide | White | Airbus A340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5636"/>
            <a:ext cx="9144000" cy="51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4572000" y="4812717"/>
            <a:ext cx="4119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/>
        </p:nvSpPr>
        <p:spPr>
          <a:xfrm>
            <a:off x="4193396" y="4709729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b="0" i="0" lang="en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2020 Collins Aerospace, a United Technologies company. All rights reserved.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825" cap="none">
                <a:solidFill>
                  <a:schemeClr val="accent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1_Title and Conten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457200" y="551125"/>
            <a:ext cx="8229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Arial"/>
              <a:buNone/>
              <a:defRPr sz="1651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677863" y="1142877"/>
            <a:ext cx="80199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Char char="▪"/>
              <a:defRPr sz="1200"/>
            </a:lvl1pPr>
            <a:lvl2pPr indent="-304800" lvl="1" marL="9144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»"/>
              <a:defRPr sz="1200"/>
            </a:lvl5pPr>
            <a:lvl6pPr indent="-342900" lvl="5" marL="27432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+ Body | White">
  <p:cSld name="Content | Headline + Sub + Body | Whit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16"/>
          <p:cNvSpPr txBox="1"/>
          <p:nvPr>
            <p:ph idx="2" type="body"/>
          </p:nvPr>
        </p:nvSpPr>
        <p:spPr>
          <a:xfrm>
            <a:off x="457200" y="1260825"/>
            <a:ext cx="8229600" cy="3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6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16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76" name="Google Shape;76;p16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</a:t>
              </a:r>
              <a:endParaRPr b="0" i="0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Competition Sensitive</a:t>
              </a:r>
              <a:endParaRPr b="0" i="0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Body | White">
  <p:cSld name="Content | Headline + Body | White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457200" y="1051035"/>
            <a:ext cx="82296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0" name="Google Shape;80;p17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Headline + Sub | White">
  <p:cSld name="1_Content | Headline + Sub | White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0" sz="1100" cap="none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Headline + Body | White">
  <p:cSld name="1_Content | Headline + Body | White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457200" y="1051558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9pPr>
          </a:lstStyle>
          <a:p/>
        </p:txBody>
      </p:sp>
      <p:sp>
        <p:nvSpPr>
          <p:cNvPr id="100" name="Google Shape;100;p20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4572000" y="4937713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86182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JTAC" showMasterSp="0">
  <p:cSld name="Cover Slide | White | JTAC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442719" cy="2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idx="11" type="ftr"/>
          </p:nvPr>
        </p:nvSpPr>
        <p:spPr>
          <a:xfrm>
            <a:off x="4572000" y="4828032"/>
            <a:ext cx="3936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/>
        </p:nvSpPr>
        <p:spPr>
          <a:xfrm>
            <a:off x="4005943" y="4709977"/>
            <a:ext cx="44979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457200" y="1604114"/>
            <a:ext cx="48810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 cap="none">
                <a:solidFill>
                  <a:schemeClr val="accent1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85039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Body | White">
  <p:cSld name="Content | Headline + Body | White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457200" y="1051558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indent="-304800" lvl="2" marL="137160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23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1" type="ftr"/>
          </p:nvPr>
        </p:nvSpPr>
        <p:spPr>
          <a:xfrm>
            <a:off x="4572000" y="4828032"/>
            <a:ext cx="3936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442719" cy="2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6182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1_Title and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457200" y="551125"/>
            <a:ext cx="8229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Arial"/>
              <a:buNone/>
              <a:defRPr sz="1651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677863" y="1142877"/>
            <a:ext cx="80199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Char char="▪"/>
              <a:defRPr sz="1200"/>
            </a:lvl1pPr>
            <a:lvl2pPr indent="-304800" lvl="1" marL="9144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2pPr>
            <a:lvl3pPr indent="-304800" lvl="2" marL="13716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1200"/>
              <a:buChar char="»"/>
              <a:defRPr sz="1200"/>
            </a:lvl5pPr>
            <a:lvl6pPr indent="-342900" lvl="5" marL="274320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White | No Logo" showMasterSp="0">
  <p:cSld name="Blank | White | No Logo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4572000" y="4828032"/>
            <a:ext cx="3936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/>
        </p:nvSpPr>
        <p:spPr>
          <a:xfrm>
            <a:off x="4005943" y="4709977"/>
            <a:ext cx="44979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sz="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85039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| White">
  <p:cSld name="Thank You | White"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2">
            <a:alphaModFix/>
          </a:blip>
          <a:srcRect b="0" l="0" r="0" t="12195"/>
          <a:stretch/>
        </p:blipFill>
        <p:spPr>
          <a:xfrm rot="5400000">
            <a:off x="-464276" y="464277"/>
            <a:ext cx="5143500" cy="421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5099131" y="2806063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0"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5099131" y="3179281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3" type="body"/>
          </p:nvPr>
        </p:nvSpPr>
        <p:spPr>
          <a:xfrm>
            <a:off x="5099131" y="3552499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body"/>
          </p:nvPr>
        </p:nvSpPr>
        <p:spPr>
          <a:xfrm>
            <a:off x="5099131" y="3925717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indent="-317500" lvl="1" marL="914400" rtl="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6"/>
          <p:cNvSpPr txBox="1"/>
          <p:nvPr/>
        </p:nvSpPr>
        <p:spPr>
          <a:xfrm>
            <a:off x="5099128" y="2340921"/>
            <a:ext cx="270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442719" cy="2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>
            <p:ph idx="11" type="ftr"/>
          </p:nvPr>
        </p:nvSpPr>
        <p:spPr>
          <a:xfrm>
            <a:off x="4572000" y="4828032"/>
            <a:ext cx="3936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12" type="sldNum"/>
          </p:nvPr>
        </p:nvSpPr>
        <p:spPr>
          <a:xfrm>
            <a:off x="85039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8 | JTAC">
  <p:cSld name="Cover Slide | White | 8 | Lockheed Martin C-130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000" y="350119"/>
            <a:ext cx="6858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55" name="Google Shape;155;p28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156" name="Google Shape;156;p28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 Competition Sensitive</a:t>
              </a:r>
              <a:endParaRPr b="0" i="0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+ Body | White">
  <p:cSld name="Content | Headline + Sub + Body | White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1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29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" name="Google Shape;162;p29"/>
          <p:cNvSpPr txBox="1"/>
          <p:nvPr>
            <p:ph idx="2" type="body"/>
          </p:nvPr>
        </p:nvSpPr>
        <p:spPr>
          <a:xfrm>
            <a:off x="457200" y="1260825"/>
            <a:ext cx="8229600" cy="3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29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29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166" name="Google Shape;166;p29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</a:t>
              </a:r>
              <a:endParaRPr b="0" i="0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Competition Sensitive</a:t>
              </a:r>
              <a:endParaRPr b="0" i="0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0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1" name="Google Shape;171;p3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3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Body | White">
  <p:cSld name="Content | Headline + Body | Whit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457200" y="1051035"/>
            <a:ext cx="8229600" cy="3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31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8" name="Google Shape;178;p31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31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181" name="Google Shape;181;p31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1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3" showMasterSp="0">
  <p:cSld name="Cover Slide | Black | 3">
    <p:bg>
      <p:bgPr>
        <a:solidFill>
          <a:srgbClr val="E4551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32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8" name="Google Shape;188;p32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Company 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 | Solid | Black" showMasterSp="0">
  <p:cSld name="Section Divider | Solid | Black">
    <p:bg>
      <p:bgPr>
        <a:solidFill>
          <a:srgbClr val="000000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>
            <a:off x="261674" y="258795"/>
            <a:ext cx="8620665" cy="4234938"/>
          </a:xfrm>
          <a:custGeom>
            <a:rect b="b" l="l" r="r" t="t"/>
            <a:pathLst>
              <a:path extrusionOk="0" h="4014159" w="8620665">
                <a:moveTo>
                  <a:pt x="304632" y="8965"/>
                </a:moveTo>
                <a:lnTo>
                  <a:pt x="8620665" y="0"/>
                </a:lnTo>
                <a:lnTo>
                  <a:pt x="8620665" y="4014159"/>
                </a:lnTo>
                <a:lnTo>
                  <a:pt x="0" y="4014159"/>
                </a:lnTo>
                <a:lnTo>
                  <a:pt x="0" y="408317"/>
                </a:lnTo>
              </a:path>
            </a:pathLst>
          </a:custGeom>
          <a:noFill/>
          <a:ln cap="flat" cmpd="sng" w="15875">
            <a:solidFill>
              <a:schemeClr val="lt1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680482" y="1546054"/>
            <a:ext cx="8240100" cy="250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33"/>
          <p:cNvSpPr txBox="1"/>
          <p:nvPr>
            <p:ph idx="2" type="body"/>
          </p:nvPr>
        </p:nvSpPr>
        <p:spPr>
          <a:xfrm>
            <a:off x="680482" y="4055356"/>
            <a:ext cx="51852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33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3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Proprietary.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3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| White">
  <p:cSld name="Content | Headline | White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4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1" name="Google Shape;201;p34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34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204" name="Google Shape;204;p34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4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1 | Bombardier Challenger" showMasterSp="0">
  <p:cSld name="Cover Slide | Black | 1 | Bombardier Challenger">
    <p:bg>
      <p:bgPr>
        <a:solidFill>
          <a:srgbClr val="E4551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"/>
            <a:ext cx="6858000" cy="513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11" name="Google Shape;211;p35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212" name="Google Shape;212;p35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Proprietary. This document contains no export controlled technical data.</a:t>
              </a:r>
              <a:endParaRPr b="0" i="0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5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2" showMasterSp="0">
  <p:cSld name="Cover Slide | Black | 2">
    <p:bg>
      <p:bgPr>
        <a:solidFill>
          <a:srgbClr val="E4551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8" name="Google Shape;218;p36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36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Collins Aerospace Proprietary. This document contains no export controlled technical data.</a:t>
            </a:r>
            <a:endParaRPr b="0" i="0" sz="600" u="none" cap="none" strike="noStrike">
              <a:solidFill>
                <a:srgbClr val="E455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4 | Boeing 777" showMasterSp="0">
  <p:cSld name="Cover Slide | Black | 4 | Airbus A320">
    <p:bg>
      <p:bgPr>
        <a:solidFill>
          <a:srgbClr val="E4551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>
            <p:ph type="title"/>
          </p:nvPr>
        </p:nvSpPr>
        <p:spPr>
          <a:xfrm>
            <a:off x="457205" y="3018503"/>
            <a:ext cx="62877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5" name="Google Shape;225;p37"/>
          <p:cNvSpPr txBox="1"/>
          <p:nvPr>
            <p:ph idx="1" type="body"/>
          </p:nvPr>
        </p:nvSpPr>
        <p:spPr>
          <a:xfrm>
            <a:off x="457200" y="4005166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Font typeface="Arial"/>
              <a:buNone/>
              <a:defRPr b="0" i="0" sz="1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37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5 | Sikorsky UH-60 Black Hawk" showMasterSp="0">
  <p:cSld name="Cover Slide | Black | 5 | Sikorsky UH-60 Black Hawk">
    <p:bg>
      <p:bgPr>
        <a:solidFill>
          <a:srgbClr val="E4551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79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38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3" name="Google Shape;233;p38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7" showMasterSp="0">
  <p:cSld name="Cover Slide | Black | 7">
    <p:bg>
      <p:bgPr>
        <a:solidFill>
          <a:srgbClr val="E4551F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39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0" name="Google Shape;240;p39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Company Proprietary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6" showMasterSp="0">
  <p:cSld name="Cover Slide | Black | 6">
    <p:bg>
      <p:bgPr>
        <a:solidFill>
          <a:srgbClr val="E4551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p40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8" name="Google Shape;248;p40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8" showMasterSp="0">
  <p:cSld name="Cover Slide | Black | 8">
    <p:bg>
      <p:bgPr>
        <a:solidFill>
          <a:srgbClr val="E4551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41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5" name="Google Shape;255;p41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9" showMasterSp="0">
  <p:cSld name="Cover Slide | Black | 9">
    <p:bg>
      <p:bgPr>
        <a:solidFill>
          <a:srgbClr val="E4551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42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2" name="Google Shape;262;p42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2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10 | Boeing jet" showMasterSp="0">
  <p:cSld name="Cover Slide | Black | 10 | Boeing jet">
    <p:bg>
      <p:bgPr>
        <a:solidFill>
          <a:srgbClr val="E4551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858000" cy="51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p43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9" name="Google Shape;269;p43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11" showMasterSp="0">
  <p:cSld name="Cover Slide | Black | 11">
    <p:bg>
      <p:bgPr>
        <a:solidFill>
          <a:srgbClr val="E4551F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694702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4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44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6" name="Google Shape;276;p44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4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12" showMasterSp="0">
  <p:cSld name="Cover Slide | Black | 12">
    <p:bg>
      <p:bgPr>
        <a:solidFill>
          <a:srgbClr val="0000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22426" y="114300"/>
            <a:ext cx="4626881" cy="448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45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3" name="Google Shape;283;p45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5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Black | 13" showMasterSp="0">
  <p:cSld name="Cover Slide | Black | 13">
    <p:bg>
      <p:bgPr>
        <a:solidFill>
          <a:srgbClr val="000000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6"/>
          <p:cNvPicPr preferRelativeResize="0"/>
          <p:nvPr/>
        </p:nvPicPr>
        <p:blipFill rotWithShape="1">
          <a:blip r:embed="rId2">
            <a:alphaModFix/>
          </a:blip>
          <a:srcRect b="0" l="0" r="62188" t="0"/>
          <a:stretch/>
        </p:blipFill>
        <p:spPr>
          <a:xfrm>
            <a:off x="2504902" y="0"/>
            <a:ext cx="66390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6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–"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»"/>
              <a:defRPr b="0" i="0" sz="12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0" i="0" sz="20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9" name="Google Shape;289;p46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0" name="Google Shape;290;p46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6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1 | Boeing 737">
  <p:cSld name="Cover Slide | White | 1 | Boeing 737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6858000" cy="514347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95" name="Google Shape;29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7"/>
          <p:cNvSpPr txBox="1"/>
          <p:nvPr>
            <p:ph idx="1" type="body"/>
          </p:nvPr>
        </p:nvSpPr>
        <p:spPr>
          <a:xfrm>
            <a:off x="457046" y="1598082"/>
            <a:ext cx="4872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97" name="Google Shape;297;p47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298" name="Google Shape;298;p47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7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2">
  <p:cSld name="Cover Slide | White | 2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"/>
            <a:ext cx="6858000" cy="514352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8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03" name="Google Shape;30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05" name="Google Shape;305;p48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06" name="Google Shape;306;p48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8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3 | Sikorsky MH-60 Black Hawk">
  <p:cSld name="Cover Slide | White | 3 | Sikorsky MH-60 Black Hawk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9"/>
          <p:cNvSpPr txBox="1"/>
          <p:nvPr>
            <p:ph type="title"/>
          </p:nvPr>
        </p:nvSpPr>
        <p:spPr>
          <a:xfrm>
            <a:off x="457200" y="2704437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11" name="Google Shape;31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9"/>
          <p:cNvSpPr txBox="1"/>
          <p:nvPr>
            <p:ph idx="1" type="body"/>
          </p:nvPr>
        </p:nvSpPr>
        <p:spPr>
          <a:xfrm>
            <a:off x="457200" y="3956854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13" name="Google Shape;313;p49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14" name="Google Shape;314;p49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9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4">
  <p:cSld name="Cover Slide | White | 4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"/>
            <a:ext cx="68579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0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19" name="Google Shape;31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0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21" name="Google Shape;321;p50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22" name="Google Shape;322;p50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0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5 | Airbus A340">
  <p:cSld name="Cover Slide | White | 5 | Airbus A340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"/>
            <a:ext cx="6858000" cy="514352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1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27" name="Google Shape;3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1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29" name="Google Shape;329;p51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30" name="Google Shape;330;p51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1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7 | Airbus M400">
  <p:cSld name="Cover Slide | White | 7 | Airbus M400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76229"/>
            <a:ext cx="6858000" cy="47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2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36" name="Google Shape;33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D9D9D9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38" name="Google Shape;338;p52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39" name="Google Shape;339;p52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52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9 | Airbus A320">
  <p:cSld name="Cover Slide | White | 9 | Airbus A320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"/>
            <a:ext cx="6858000" cy="514352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3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4" name="Google Shape;344;p53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5" name="Google Shape;34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53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47" name="Google Shape;347;p53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3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 Cover Slide | Solid | Black" showMasterSp="0">
  <p:cSld name="Alt Cover Slide | Solid | Black">
    <p:bg>
      <p:bgPr>
        <a:solidFill>
          <a:srgbClr val="000000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 txBox="1"/>
          <p:nvPr>
            <p:ph type="title"/>
          </p:nvPr>
        </p:nvSpPr>
        <p:spPr>
          <a:xfrm>
            <a:off x="457201" y="2022957"/>
            <a:ext cx="51798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51" name="Google Shape;351;p54"/>
          <p:cNvCxnSpPr/>
          <p:nvPr/>
        </p:nvCxnSpPr>
        <p:spPr>
          <a:xfrm>
            <a:off x="457200" y="457200"/>
            <a:ext cx="8686800" cy="0"/>
          </a:xfrm>
          <a:prstGeom prst="straightConnector1">
            <a:avLst/>
          </a:prstGeom>
          <a:noFill/>
          <a:ln cap="sq" cmpd="sng" w="9525">
            <a:solidFill>
              <a:schemeClr val="accent1"/>
            </a:solidFill>
            <a:prstDash val="solid"/>
            <a:round/>
            <a:headEnd len="sm" w="sm" type="oval"/>
            <a:tailEnd len="sm" w="sm" type="none"/>
          </a:ln>
        </p:spPr>
      </p:cxnSp>
      <p:sp>
        <p:nvSpPr>
          <p:cNvPr id="352" name="Google Shape;352;p54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4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4"/>
          <p:cNvSpPr txBox="1"/>
          <p:nvPr>
            <p:ph idx="1" type="body"/>
          </p:nvPr>
        </p:nvSpPr>
        <p:spPr>
          <a:xfrm>
            <a:off x="457201" y="3282132"/>
            <a:ext cx="51798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5" name="Google Shape;355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 Cover Slide | Solid | White" showMasterSp="0">
  <p:cSld name="Alt Cover Slide | Solid | White">
    <p:bg>
      <p:bgPr>
        <a:solidFill>
          <a:srgbClr val="FFFFFF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title"/>
          </p:nvPr>
        </p:nvSpPr>
        <p:spPr>
          <a:xfrm>
            <a:off x="457201" y="2022957"/>
            <a:ext cx="51798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8" name="Google Shape;358;p55"/>
          <p:cNvSpPr txBox="1"/>
          <p:nvPr>
            <p:ph idx="1" type="body"/>
          </p:nvPr>
        </p:nvSpPr>
        <p:spPr>
          <a:xfrm>
            <a:off x="457202" y="3282132"/>
            <a:ext cx="51798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9" name="Google Shape;35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55"/>
          <p:cNvCxnSpPr/>
          <p:nvPr/>
        </p:nvCxnSpPr>
        <p:spPr>
          <a:xfrm>
            <a:off x="457200" y="457200"/>
            <a:ext cx="8686800" cy="7500"/>
          </a:xfrm>
          <a:prstGeom prst="straightConnector1">
            <a:avLst/>
          </a:prstGeom>
          <a:noFill/>
          <a:ln cap="sq" cmpd="sng" w="9525">
            <a:solidFill>
              <a:schemeClr val="accent1"/>
            </a:solidFill>
            <a:prstDash val="solid"/>
            <a:round/>
            <a:headEnd len="sm" w="sm" type="oval"/>
            <a:tailEnd len="sm" w="sm" type="none"/>
          </a:ln>
        </p:spPr>
      </p:cxnSp>
      <p:grpSp>
        <p:nvGrpSpPr>
          <p:cNvPr id="361" name="Google Shape;361;p55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62" name="Google Shape;362;p55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5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t Cover Slide | Solid | Terra Cotta" showMasterSp="0">
  <p:cSld name="Alt Cover Slide | Solid | Terra Cotta">
    <p:bg>
      <p:bgPr>
        <a:solidFill>
          <a:srgbClr val="E4551F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"/>
          <p:cNvSpPr txBox="1"/>
          <p:nvPr>
            <p:ph type="title"/>
          </p:nvPr>
        </p:nvSpPr>
        <p:spPr>
          <a:xfrm>
            <a:off x="457201" y="2022957"/>
            <a:ext cx="51798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457202" y="3282132"/>
            <a:ext cx="51798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367" name="Google Shape;367;p56"/>
          <p:cNvCxnSpPr/>
          <p:nvPr/>
        </p:nvCxnSpPr>
        <p:spPr>
          <a:xfrm>
            <a:off x="457200" y="457200"/>
            <a:ext cx="8686800" cy="7500"/>
          </a:xfrm>
          <a:prstGeom prst="straightConnector1">
            <a:avLst/>
          </a:prstGeom>
          <a:noFill/>
          <a:ln cap="sq" cmpd="sng" w="9525">
            <a:solidFill>
              <a:schemeClr val="lt1"/>
            </a:solidFill>
            <a:prstDash val="solid"/>
            <a:round/>
            <a:headEnd len="sm" w="sm" type="oval"/>
            <a:tailEnd len="sm" w="sm" type="none"/>
          </a:ln>
        </p:spPr>
      </p:cxnSp>
      <p:pic>
        <p:nvPicPr>
          <p:cNvPr id="368" name="Google Shape;36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59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56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70" name="Google Shape;370;p56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Proprietary. This document contains no export controlled technical data.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6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 | Solid | White">
  <p:cSld name="Section Divider | Solid | White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"/>
          <p:cNvSpPr/>
          <p:nvPr/>
        </p:nvSpPr>
        <p:spPr>
          <a:xfrm>
            <a:off x="261674" y="258795"/>
            <a:ext cx="8620665" cy="4234938"/>
          </a:xfrm>
          <a:custGeom>
            <a:rect b="b" l="l" r="r" t="t"/>
            <a:pathLst>
              <a:path extrusionOk="0" h="4014159" w="8620665">
                <a:moveTo>
                  <a:pt x="304632" y="8965"/>
                </a:moveTo>
                <a:lnTo>
                  <a:pt x="8620665" y="0"/>
                </a:lnTo>
                <a:lnTo>
                  <a:pt x="8620665" y="4014159"/>
                </a:lnTo>
                <a:lnTo>
                  <a:pt x="0" y="4014159"/>
                </a:lnTo>
                <a:lnTo>
                  <a:pt x="0" y="408317"/>
                </a:ln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7"/>
          <p:cNvSpPr txBox="1"/>
          <p:nvPr>
            <p:ph idx="1" type="body"/>
          </p:nvPr>
        </p:nvSpPr>
        <p:spPr>
          <a:xfrm>
            <a:off x="451882" y="2117554"/>
            <a:ext cx="8240100" cy="250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57"/>
          <p:cNvSpPr txBox="1"/>
          <p:nvPr>
            <p:ph idx="2" type="body"/>
          </p:nvPr>
        </p:nvSpPr>
        <p:spPr>
          <a:xfrm>
            <a:off x="451882" y="4055356"/>
            <a:ext cx="51852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67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6" name="Google Shape;376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7"/>
          <p:cNvSpPr/>
          <p:nvPr/>
        </p:nvSpPr>
        <p:spPr>
          <a:xfrm>
            <a:off x="5221224" y="4689692"/>
            <a:ext cx="3767400" cy="3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7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57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80" name="Google Shape;380;p57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7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 | Solid | Terra Cotta" showMasterSp="0">
  <p:cSld name="Section Divider | Solid | Terra Cotta">
    <p:bg>
      <p:bgPr>
        <a:solidFill>
          <a:srgbClr val="E4551F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8"/>
          <p:cNvSpPr/>
          <p:nvPr/>
        </p:nvSpPr>
        <p:spPr>
          <a:xfrm>
            <a:off x="261674" y="258795"/>
            <a:ext cx="8620665" cy="4234938"/>
          </a:xfrm>
          <a:custGeom>
            <a:rect b="b" l="l" r="r" t="t"/>
            <a:pathLst>
              <a:path extrusionOk="0" h="4014159" w="8620665">
                <a:moveTo>
                  <a:pt x="304632" y="8965"/>
                </a:moveTo>
                <a:lnTo>
                  <a:pt x="8620665" y="0"/>
                </a:lnTo>
                <a:lnTo>
                  <a:pt x="8620665" y="4014159"/>
                </a:lnTo>
                <a:lnTo>
                  <a:pt x="0" y="4014159"/>
                </a:lnTo>
                <a:lnTo>
                  <a:pt x="0" y="408317"/>
                </a:lnTo>
              </a:path>
            </a:pathLst>
          </a:custGeom>
          <a:noFill/>
          <a:ln cap="flat" cmpd="sng" w="15875">
            <a:solidFill>
              <a:schemeClr val="lt1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8"/>
          <p:cNvSpPr txBox="1"/>
          <p:nvPr>
            <p:ph idx="1" type="body"/>
          </p:nvPr>
        </p:nvSpPr>
        <p:spPr>
          <a:xfrm>
            <a:off x="451882" y="1546054"/>
            <a:ext cx="8240100" cy="250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Char char="–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Font typeface="Arial"/>
              <a:buChar char="»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•"/>
              <a:defRPr b="0" i="0" sz="9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5" name="Google Shape;385;p58"/>
          <p:cNvSpPr txBox="1"/>
          <p:nvPr>
            <p:ph idx="2" type="body"/>
          </p:nvPr>
        </p:nvSpPr>
        <p:spPr>
          <a:xfrm>
            <a:off x="451882" y="4055356"/>
            <a:ext cx="51852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F452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6" name="Google Shape;38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8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58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389" name="Google Shape;389;p58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Collins Aerospace Proprietary. This document contains no export controlled technical data.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8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| Photo | White">
  <p:cSld name="Agenda | Photo | White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67759" y="-3"/>
            <a:ext cx="343218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9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9"/>
          <p:cNvSpPr txBox="1"/>
          <p:nvPr>
            <p:ph idx="1" type="body"/>
          </p:nvPr>
        </p:nvSpPr>
        <p:spPr>
          <a:xfrm>
            <a:off x="457200" y="875030"/>
            <a:ext cx="71562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59"/>
          <p:cNvSpPr txBox="1"/>
          <p:nvPr>
            <p:ph idx="2" type="body"/>
          </p:nvPr>
        </p:nvSpPr>
        <p:spPr>
          <a:xfrm>
            <a:off x="457206" y="1333950"/>
            <a:ext cx="38490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8" name="Google Shape;398;p59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9" name="Google Shape;399;p59"/>
          <p:cNvSpPr txBox="1"/>
          <p:nvPr/>
        </p:nvSpPr>
        <p:spPr>
          <a:xfrm>
            <a:off x="4005943" y="4786057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9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| Photo | Black" showMasterSp="0">
  <p:cSld name="Agenda | Photo | Black">
    <p:bg>
      <p:bgPr>
        <a:solidFill>
          <a:srgbClr val="000000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2990" y="-3"/>
            <a:ext cx="402076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0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60"/>
          <p:cNvSpPr txBox="1"/>
          <p:nvPr>
            <p:ph idx="1" type="body"/>
          </p:nvPr>
        </p:nvSpPr>
        <p:spPr>
          <a:xfrm>
            <a:off x="457200" y="875030"/>
            <a:ext cx="71562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None/>
              <a:defRPr b="1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60"/>
          <p:cNvSpPr txBox="1"/>
          <p:nvPr>
            <p:ph idx="2" type="body"/>
          </p:nvPr>
        </p:nvSpPr>
        <p:spPr>
          <a:xfrm>
            <a:off x="457206" y="1333950"/>
            <a:ext cx="38490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60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8" name="Google Shape;408;p60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0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| Basic | White" showMasterSp="0">
  <p:cSld name="Agenda | Basic | White">
    <p:bg>
      <p:bgPr>
        <a:solidFill>
          <a:srgbClr val="E4551F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1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1"/>
          <p:cNvSpPr txBox="1"/>
          <p:nvPr>
            <p:ph idx="1" type="body"/>
          </p:nvPr>
        </p:nvSpPr>
        <p:spPr>
          <a:xfrm>
            <a:off x="457200" y="875030"/>
            <a:ext cx="71562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61"/>
          <p:cNvSpPr txBox="1"/>
          <p:nvPr>
            <p:ph idx="2" type="body"/>
          </p:nvPr>
        </p:nvSpPr>
        <p:spPr>
          <a:xfrm>
            <a:off x="457206" y="1333950"/>
            <a:ext cx="38490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p61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grpSp>
        <p:nvGrpSpPr>
          <p:cNvPr id="417" name="Google Shape;417;p61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18" name="Google Shape;418;p61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1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| Basic | Black" showMasterSp="0">
  <p:cSld name="Agenda | Basic | Black">
    <p:bg>
      <p:bgPr>
        <a:solidFill>
          <a:srgbClr val="000000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2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2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2"/>
          <p:cNvSpPr txBox="1"/>
          <p:nvPr>
            <p:ph idx="1" type="body"/>
          </p:nvPr>
        </p:nvSpPr>
        <p:spPr>
          <a:xfrm>
            <a:off x="457200" y="875030"/>
            <a:ext cx="71562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p62"/>
          <p:cNvSpPr txBox="1"/>
          <p:nvPr>
            <p:ph idx="2" type="body"/>
          </p:nvPr>
        </p:nvSpPr>
        <p:spPr>
          <a:xfrm>
            <a:off x="457206" y="1333950"/>
            <a:ext cx="3849000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62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7" name="Google Shape;427;p62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2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Slide | White">
  <p:cSld name="Quote Slide | White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/>
          <p:nvPr/>
        </p:nvSpPr>
        <p:spPr>
          <a:xfrm>
            <a:off x="783" y="0"/>
            <a:ext cx="9143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3"/>
          <p:cNvSpPr txBox="1"/>
          <p:nvPr>
            <p:ph idx="1" type="body"/>
          </p:nvPr>
        </p:nvSpPr>
        <p:spPr>
          <a:xfrm>
            <a:off x="457200" y="2391413"/>
            <a:ext cx="58269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9D9D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3" name="Google Shape;433;p63"/>
          <p:cNvSpPr txBox="1"/>
          <p:nvPr>
            <p:ph type="title"/>
          </p:nvPr>
        </p:nvSpPr>
        <p:spPr>
          <a:xfrm>
            <a:off x="457200" y="379379"/>
            <a:ext cx="82953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34" name="Google Shape;43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3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63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37" name="Google Shape;437;p63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3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| Black" showMasterSp="0">
  <p:cSld name="Quote | Black">
    <p:bg>
      <p:bgPr>
        <a:solidFill>
          <a:srgbClr val="000000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2760" y="0"/>
            <a:ext cx="5715929" cy="3857626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441" name="Google Shape;441;p64"/>
          <p:cNvSpPr txBox="1"/>
          <p:nvPr>
            <p:ph type="title"/>
          </p:nvPr>
        </p:nvSpPr>
        <p:spPr>
          <a:xfrm>
            <a:off x="308470" y="344091"/>
            <a:ext cx="5333700" cy="28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2" name="Google Shape;442;p64"/>
          <p:cNvSpPr txBox="1"/>
          <p:nvPr>
            <p:ph idx="1" type="body"/>
          </p:nvPr>
        </p:nvSpPr>
        <p:spPr>
          <a:xfrm>
            <a:off x="308470" y="3306698"/>
            <a:ext cx="53337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3" name="Google Shape;44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4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4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 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64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0/50 | Head + Body | Any Photo">
  <p:cSld name="50/50 | Head + Body | Any Photo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5"/>
          <p:cNvSpPr txBox="1"/>
          <p:nvPr>
            <p:ph type="title"/>
          </p:nvPr>
        </p:nvSpPr>
        <p:spPr>
          <a:xfrm>
            <a:off x="399399" y="350121"/>
            <a:ext cx="3878400" cy="10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0" name="Google Shape;450;p65"/>
          <p:cNvSpPr txBox="1"/>
          <p:nvPr>
            <p:ph idx="1" type="body"/>
          </p:nvPr>
        </p:nvSpPr>
        <p:spPr>
          <a:xfrm>
            <a:off x="399398" y="1467281"/>
            <a:ext cx="38784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1" name="Google Shape;451;p65"/>
          <p:cNvSpPr txBox="1"/>
          <p:nvPr>
            <p:ph idx="2" type="body"/>
          </p:nvPr>
        </p:nvSpPr>
        <p:spPr>
          <a:xfrm>
            <a:off x="4866294" y="350123"/>
            <a:ext cx="38862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2" name="Google Shape;45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5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" name="Google Shape;454;p65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55" name="Google Shape;455;p65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5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| White">
  <p:cSld name="Content | Headline + Sub | White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6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0" name="Google Shape;460;p66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1" name="Google Shape;461;p66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66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64" name="Google Shape;464;p66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6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Two">
  <p:cSld name="Content | Two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7"/>
          <p:cNvSpPr txBox="1"/>
          <p:nvPr>
            <p:ph idx="1" type="body"/>
          </p:nvPr>
        </p:nvSpPr>
        <p:spPr>
          <a:xfrm>
            <a:off x="457200" y="1421514"/>
            <a:ext cx="4040100" cy="3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9" name="Google Shape;469;p67"/>
          <p:cNvSpPr txBox="1"/>
          <p:nvPr>
            <p:ph idx="2" type="body"/>
          </p:nvPr>
        </p:nvSpPr>
        <p:spPr>
          <a:xfrm>
            <a:off x="4645026" y="1421514"/>
            <a:ext cx="4041600" cy="3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0" name="Google Shape;470;p67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1" name="Google Shape;471;p67"/>
          <p:cNvSpPr txBox="1"/>
          <p:nvPr>
            <p:ph idx="3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2" name="Google Shape;472;p67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67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75" name="Google Shape;475;p67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7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Three">
  <p:cSld name="Content | Three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68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0" name="Google Shape;480;p68"/>
          <p:cNvSpPr txBox="1"/>
          <p:nvPr>
            <p:ph idx="2" type="body"/>
          </p:nvPr>
        </p:nvSpPr>
        <p:spPr>
          <a:xfrm>
            <a:off x="45720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" name="Google Shape;481;p68"/>
          <p:cNvSpPr txBox="1"/>
          <p:nvPr>
            <p:ph idx="3" type="body"/>
          </p:nvPr>
        </p:nvSpPr>
        <p:spPr>
          <a:xfrm>
            <a:off x="603504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2" name="Google Shape;482;p68"/>
          <p:cNvSpPr txBox="1"/>
          <p:nvPr>
            <p:ph idx="4" type="body"/>
          </p:nvPr>
        </p:nvSpPr>
        <p:spPr>
          <a:xfrm>
            <a:off x="324612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3" name="Google Shape;483;p68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4" name="Google Shape;484;p68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68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487" name="Google Shape;487;p68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8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| White">
  <p:cSld name="Thank You | White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" y="19"/>
            <a:ext cx="34321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9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9"/>
          <p:cNvSpPr txBox="1"/>
          <p:nvPr>
            <p:ph idx="1" type="body"/>
          </p:nvPr>
        </p:nvSpPr>
        <p:spPr>
          <a:xfrm>
            <a:off x="5099131" y="2806063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4" name="Google Shape;494;p69"/>
          <p:cNvSpPr txBox="1"/>
          <p:nvPr>
            <p:ph idx="2" type="body"/>
          </p:nvPr>
        </p:nvSpPr>
        <p:spPr>
          <a:xfrm>
            <a:off x="5099131" y="3179281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5" name="Google Shape;495;p69"/>
          <p:cNvSpPr txBox="1"/>
          <p:nvPr>
            <p:ph idx="3" type="body"/>
          </p:nvPr>
        </p:nvSpPr>
        <p:spPr>
          <a:xfrm>
            <a:off x="5099131" y="3552499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6" name="Google Shape;496;p69"/>
          <p:cNvSpPr txBox="1"/>
          <p:nvPr>
            <p:ph idx="4" type="body"/>
          </p:nvPr>
        </p:nvSpPr>
        <p:spPr>
          <a:xfrm>
            <a:off x="5099131" y="3925717"/>
            <a:ext cx="365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7" name="Google Shape;497;p69"/>
          <p:cNvSpPr txBox="1"/>
          <p:nvPr/>
        </p:nvSpPr>
        <p:spPr>
          <a:xfrm>
            <a:off x="5099128" y="2340921"/>
            <a:ext cx="255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9" name="Google Shape;499;p69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500" name="Google Shape;500;p69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69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White">
  <p:cSld name="Blank | White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70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70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507" name="Google Shape;507;p70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0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White | No Logo">
  <p:cSld name="Blank | White | No Logo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1"/>
          <p:cNvSpPr/>
          <p:nvPr/>
        </p:nvSpPr>
        <p:spPr>
          <a:xfrm>
            <a:off x="252549" y="4450080"/>
            <a:ext cx="8708700" cy="69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+ Body | Black">
  <p:cSld name="Content | Headline + Sub + Body | Black">
    <p:bg>
      <p:bgPr>
        <a:solidFill>
          <a:srgbClr val="000000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2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4" name="Google Shape;514;p72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5" name="Google Shape;515;p72"/>
          <p:cNvSpPr txBox="1"/>
          <p:nvPr>
            <p:ph idx="2" type="body"/>
          </p:nvPr>
        </p:nvSpPr>
        <p:spPr>
          <a:xfrm>
            <a:off x="457200" y="1260825"/>
            <a:ext cx="8229600" cy="3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6" name="Google Shape;516;p72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2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Body | Black">
  <p:cSld name="Content | Headline + Body | Black">
    <p:bg>
      <p:bgPr>
        <a:solidFill>
          <a:srgbClr val="000000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3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0" name="Google Shape;520;p73"/>
          <p:cNvSpPr txBox="1"/>
          <p:nvPr>
            <p:ph idx="1" type="body"/>
          </p:nvPr>
        </p:nvSpPr>
        <p:spPr>
          <a:xfrm>
            <a:off x="457200" y="1260825"/>
            <a:ext cx="8229600" cy="3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1" name="Google Shape;521;p73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73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| Black">
  <p:cSld name="Content | Headline + Sub | Black">
    <p:bg>
      <p:bgPr>
        <a:solidFill>
          <a:srgbClr val="000000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4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5" name="Google Shape;525;p74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6" name="Google Shape;526;p74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74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| Black">
  <p:cSld name="Content | Headline | Black">
    <p:bg>
      <p:bgPr>
        <a:solidFill>
          <a:srgbClr val="000000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5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75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1" name="Google Shape;531;p75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Two">
  <p:cSld name="1_Content | Two">
    <p:bg>
      <p:bgPr>
        <a:solidFill>
          <a:srgbClr val="000000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6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4" name="Google Shape;534;p76"/>
          <p:cNvSpPr txBox="1"/>
          <p:nvPr>
            <p:ph idx="2" type="body"/>
          </p:nvPr>
        </p:nvSpPr>
        <p:spPr>
          <a:xfrm>
            <a:off x="457200" y="1421514"/>
            <a:ext cx="4040100" cy="3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5" name="Google Shape;535;p76"/>
          <p:cNvSpPr txBox="1"/>
          <p:nvPr>
            <p:ph idx="3" type="body"/>
          </p:nvPr>
        </p:nvSpPr>
        <p:spPr>
          <a:xfrm>
            <a:off x="4645026" y="1421514"/>
            <a:ext cx="4041600" cy="3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p76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7" name="Google Shape;537;p76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6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Three">
  <p:cSld name="1_Content | Three">
    <p:bg>
      <p:bgPr>
        <a:solidFill>
          <a:srgbClr val="000000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7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1" name="Google Shape;541;p77"/>
          <p:cNvSpPr txBox="1"/>
          <p:nvPr>
            <p:ph idx="2" type="body"/>
          </p:nvPr>
        </p:nvSpPr>
        <p:spPr>
          <a:xfrm>
            <a:off x="45720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2" name="Google Shape;542;p77"/>
          <p:cNvSpPr txBox="1"/>
          <p:nvPr>
            <p:ph idx="3" type="body"/>
          </p:nvPr>
        </p:nvSpPr>
        <p:spPr>
          <a:xfrm>
            <a:off x="603504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3" name="Google Shape;543;p77"/>
          <p:cNvSpPr txBox="1"/>
          <p:nvPr>
            <p:ph idx="4" type="body"/>
          </p:nvPr>
        </p:nvSpPr>
        <p:spPr>
          <a:xfrm>
            <a:off x="3246120" y="1421514"/>
            <a:ext cx="26517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–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00"/>
              <a:buFont typeface="Arial"/>
              <a:buChar char="»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00"/>
              <a:buFont typeface="Arial"/>
              <a:buChar char="•"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4" name="Google Shape;544;p77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5" name="Google Shape;545;p77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7"/>
          <p:cNvSpPr txBox="1"/>
          <p:nvPr/>
        </p:nvSpPr>
        <p:spPr>
          <a:xfrm>
            <a:off x="4005943" y="4651060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| Black" showMasterSp="0">
  <p:cSld name="Thank You | Black">
    <p:bg>
      <p:bgPr>
        <a:solidFill>
          <a:srgbClr val="E4551F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8"/>
          <p:cNvSpPr txBox="1"/>
          <p:nvPr>
            <p:ph idx="1" type="body"/>
          </p:nvPr>
        </p:nvSpPr>
        <p:spPr>
          <a:xfrm>
            <a:off x="457205" y="944993"/>
            <a:ext cx="3663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0" name="Google Shape;550;p78"/>
          <p:cNvSpPr txBox="1"/>
          <p:nvPr>
            <p:ph idx="2" type="body"/>
          </p:nvPr>
        </p:nvSpPr>
        <p:spPr>
          <a:xfrm>
            <a:off x="457205" y="1318211"/>
            <a:ext cx="3663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p78"/>
          <p:cNvSpPr txBox="1"/>
          <p:nvPr>
            <p:ph idx="3" type="body"/>
          </p:nvPr>
        </p:nvSpPr>
        <p:spPr>
          <a:xfrm>
            <a:off x="457205" y="1691429"/>
            <a:ext cx="3663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2" name="Google Shape;552;p78"/>
          <p:cNvSpPr txBox="1"/>
          <p:nvPr>
            <p:ph idx="4" type="body"/>
          </p:nvPr>
        </p:nvSpPr>
        <p:spPr>
          <a:xfrm>
            <a:off x="457205" y="2064647"/>
            <a:ext cx="3663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3" name="Google Shape;553;p78"/>
          <p:cNvSpPr txBox="1"/>
          <p:nvPr/>
        </p:nvSpPr>
        <p:spPr>
          <a:xfrm>
            <a:off x="457204" y="404545"/>
            <a:ext cx="255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8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6" name="Google Shape;556;p78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557" name="Google Shape;557;p78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Collins Aerospace </a:t>
              </a:r>
              <a:r>
                <a:rPr b="0" i="0" lang="en" sz="600" u="none" cap="none" strike="noStrike">
                  <a:solidFill>
                    <a:srgbClr val="E4551F"/>
                  </a:solidFill>
                  <a:latin typeface="Arial"/>
                  <a:ea typeface="Arial"/>
                  <a:cs typeface="Arial"/>
                  <a:sym typeface="Arial"/>
                </a:rPr>
                <a:t>Proprietary</a:t>
              </a:r>
              <a:r>
                <a:rPr b="0" i="0" lang="en" sz="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. This document contains no export controlled technical data.</a:t>
              </a:r>
              <a:endPara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8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© 2019 Collins Aerospace, a United Technologies company. All rights reserved.</a:t>
              </a:r>
              <a:endPara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Black">
  <p:cSld name="Blank | Black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9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Black | No Logo">
  <p:cSld name="Blank | Black | No Logo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0"/>
          <p:cNvSpPr txBox="1"/>
          <p:nvPr>
            <p:ph idx="11" type="ftr"/>
          </p:nvPr>
        </p:nvSpPr>
        <p:spPr>
          <a:xfrm>
            <a:off x="4005943" y="4709976"/>
            <a:ext cx="44979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3" name="Google Shape;563;p80"/>
          <p:cNvSpPr/>
          <p:nvPr/>
        </p:nvSpPr>
        <p:spPr>
          <a:xfrm>
            <a:off x="252549" y="4450080"/>
            <a:ext cx="8708700" cy="69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1" type="obj">
  <p:cSld name="OBJECT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1"/>
          <p:cNvSpPr txBox="1"/>
          <p:nvPr>
            <p:ph type="title"/>
          </p:nvPr>
        </p:nvSpPr>
        <p:spPr>
          <a:xfrm>
            <a:off x="762000" y="651278"/>
            <a:ext cx="77724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rgbClr val="D7451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66" name="Google Shape;566;p81"/>
          <p:cNvSpPr txBox="1"/>
          <p:nvPr>
            <p:ph idx="1" type="body"/>
          </p:nvPr>
        </p:nvSpPr>
        <p:spPr>
          <a:xfrm>
            <a:off x="762000" y="1200155"/>
            <a:ext cx="79248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–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»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»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»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»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»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2">
  <p:cSld name="Title and Conten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/>
          <p:nvPr>
            <p:ph type="title"/>
          </p:nvPr>
        </p:nvSpPr>
        <p:spPr>
          <a:xfrm>
            <a:off x="457200" y="551125"/>
            <a:ext cx="8229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b="0" i="0" sz="2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9" name="Google Shape;569;p82"/>
          <p:cNvSpPr txBox="1"/>
          <p:nvPr>
            <p:ph idx="1" type="body"/>
          </p:nvPr>
        </p:nvSpPr>
        <p:spPr>
          <a:xfrm>
            <a:off x="677863" y="1142877"/>
            <a:ext cx="80202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70" name="Google Shape;570;p82"/>
          <p:cNvSpPr/>
          <p:nvPr/>
        </p:nvSpPr>
        <p:spPr>
          <a:xfrm>
            <a:off x="326575" y="4814775"/>
            <a:ext cx="2629800" cy="16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2"/>
          <p:cNvSpPr/>
          <p:nvPr/>
        </p:nvSpPr>
        <p:spPr>
          <a:xfrm>
            <a:off x="7495350" y="4814775"/>
            <a:ext cx="1519500" cy="26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2"/>
          <p:cNvSpPr/>
          <p:nvPr/>
        </p:nvSpPr>
        <p:spPr>
          <a:xfrm>
            <a:off x="241550" y="4428844"/>
            <a:ext cx="8766600" cy="6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+ Body | White 1">
  <p:cSld name="Content | Headline + Sub + Body | White_1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3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6" name="Google Shape;576;p83"/>
          <p:cNvSpPr txBox="1"/>
          <p:nvPr>
            <p:ph idx="1" type="body"/>
          </p:nvPr>
        </p:nvSpPr>
        <p:spPr>
          <a:xfrm>
            <a:off x="457200" y="1260825"/>
            <a:ext cx="8229600" cy="3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67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–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»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67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67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67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7" name="Google Shape;577;p83"/>
          <p:cNvSpPr/>
          <p:nvPr/>
        </p:nvSpPr>
        <p:spPr>
          <a:xfrm>
            <a:off x="8503920" y="4747423"/>
            <a:ext cx="18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689692"/>
            <a:ext cx="1082039" cy="197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p83"/>
          <p:cNvGrpSpPr/>
          <p:nvPr/>
        </p:nvGrpSpPr>
        <p:grpSpPr>
          <a:xfrm>
            <a:off x="4005943" y="4651176"/>
            <a:ext cx="4497900" cy="409500"/>
            <a:chOff x="4005943" y="4651176"/>
            <a:chExt cx="4497900" cy="409500"/>
          </a:xfrm>
        </p:grpSpPr>
        <p:sp>
          <p:nvSpPr>
            <p:cNvPr id="580" name="Google Shape;580;p83"/>
            <p:cNvSpPr txBox="1"/>
            <p:nvPr/>
          </p:nvSpPr>
          <p:spPr>
            <a:xfrm>
              <a:off x="4005943" y="4786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E4551F"/>
                  </a:solidFill>
                </a:rPr>
                <a:t>Collins Aerospace Proprietary</a:t>
              </a:r>
              <a:endParaRPr sz="600">
                <a:solidFill>
                  <a:srgbClr val="E4551F"/>
                </a:solidFill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E4551F"/>
                  </a:solidFill>
                </a:rPr>
                <a:t>Competition Sensitive</a:t>
              </a:r>
              <a:endParaRPr sz="600">
                <a:solidFill>
                  <a:srgbClr val="E4551F"/>
                </a:solidFill>
              </a:endParaRPr>
            </a:p>
          </p:txBody>
        </p:sp>
        <p:sp>
          <p:nvSpPr>
            <p:cNvPr id="581" name="Google Shape;581;p83"/>
            <p:cNvSpPr txBox="1"/>
            <p:nvPr/>
          </p:nvSpPr>
          <p:spPr>
            <a:xfrm>
              <a:off x="4005943" y="4651176"/>
              <a:ext cx="4497900" cy="2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/>
                <a:t>© 2019 Collins Aerospace, a United Technologies company. All rights reserved.</a:t>
              </a:r>
              <a:endParaRPr sz="6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 | White | JTAC">
  <p:cSld name="Cover Slide | White | JTAC">
    <p:bg>
      <p:bgPr>
        <a:solidFill>
          <a:schemeClr val="lt1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6858001" cy="515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5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85"/>
          <p:cNvSpPr txBox="1"/>
          <p:nvPr/>
        </p:nvSpPr>
        <p:spPr>
          <a:xfrm>
            <a:off x="4193395" y="4741187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5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85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None/>
              <a:defRPr sz="1100" cap="none">
                <a:solidFill>
                  <a:schemeClr val="accen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85"/>
          <p:cNvSpPr/>
          <p:nvPr/>
        </p:nvSpPr>
        <p:spPr>
          <a:xfrm>
            <a:off x="6172200" y="4197137"/>
            <a:ext cx="2514600" cy="480000"/>
          </a:xfrm>
          <a:prstGeom prst="rect">
            <a:avLst/>
          </a:prstGeom>
          <a:solidFill>
            <a:schemeClr val="accent6">
              <a:alpha val="643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Trade Compliance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technical data in this document is controlled for export under the Export Administration Regulations (EAR), 15 CFR Parts 730-774. Violations of these export laws may be subject to fines and penalties under the Export Administration Act.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Body | White">
  <p:cSld name="Content | Headline + Body | White">
    <p:bg>
      <p:bgPr>
        <a:solidFill>
          <a:schemeClr val="lt1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6"/>
          <p:cNvSpPr txBox="1"/>
          <p:nvPr>
            <p:ph idx="1" type="body"/>
          </p:nvPr>
        </p:nvSpPr>
        <p:spPr>
          <a:xfrm>
            <a:off x="457200" y="1051035"/>
            <a:ext cx="82296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0" name="Google Shape;600;p86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86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2" name="Google Shape;602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86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+ Sub | White">
  <p:cSld name="Content | Headline + Sub | White">
    <p:bg>
      <p:bgPr>
        <a:solidFill>
          <a:schemeClr val="lt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7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87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None/>
              <a:defRPr b="0" sz="1100" cap="none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7" name="Google Shape;607;p87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8" name="Google Shape;608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7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| Headline | White">
  <p:cSld name="Content | Headline | White"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8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88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3" name="Google Shape;613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8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| White | No Logo" showMasterSp="0">
  <p:cSld name="Blank | White | No Logo">
    <p:bg>
      <p:bgPr>
        <a:solidFill>
          <a:schemeClr val="lt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9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89"/>
          <p:cNvSpPr txBox="1"/>
          <p:nvPr/>
        </p:nvSpPr>
        <p:spPr>
          <a:xfrm>
            <a:off x="4193395" y="4741187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9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Headline + Body | White">
  <p:cSld name="1_Content | Headline + Body | White">
    <p:bg>
      <p:bgPr>
        <a:solidFill>
          <a:schemeClr val="lt1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0"/>
          <p:cNvSpPr txBox="1"/>
          <p:nvPr>
            <p:ph idx="1" type="body"/>
          </p:nvPr>
        </p:nvSpPr>
        <p:spPr>
          <a:xfrm>
            <a:off x="457200" y="1051034"/>
            <a:ext cx="8229600" cy="3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indent="-3048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9pPr>
          </a:lstStyle>
          <a:p/>
        </p:txBody>
      </p:sp>
      <p:sp>
        <p:nvSpPr>
          <p:cNvPr id="621" name="Google Shape;621;p90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90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3" name="Google Shape;623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90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| Headline + Sub | White">
  <p:cSld name="1_Content | Headline + Sub | White">
    <p:bg>
      <p:bgPr>
        <a:solidFill>
          <a:schemeClr val="lt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1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91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0" sz="1100" cap="none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1600"/>
            </a:lvl9pPr>
          </a:lstStyle>
          <a:p/>
        </p:txBody>
      </p:sp>
      <p:sp>
        <p:nvSpPr>
          <p:cNvPr id="628" name="Google Shape;628;p91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9" name="Google Shape;629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736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91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67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48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33.xml"/><Relationship Id="rId5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2.xml"/><Relationship Id="rId54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35.xml"/><Relationship Id="rId5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34.xml"/><Relationship Id="rId5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58" Type="http://schemas.openxmlformats.org/officeDocument/2006/relationships/theme" Target="../theme/theme3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685800" y="431672"/>
            <a:ext cx="82296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9"/>
          <p:cNvSpPr/>
          <p:nvPr/>
        </p:nvSpPr>
        <p:spPr>
          <a:xfrm>
            <a:off x="8503920" y="4772430"/>
            <a:ext cx="1830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4572000" y="4937713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9"/>
          <p:cNvSpPr txBox="1"/>
          <p:nvPr/>
        </p:nvSpPr>
        <p:spPr>
          <a:xfrm>
            <a:off x="4193395" y="4741187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2020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744425"/>
            <a:ext cx="844142" cy="15430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67360" y="4699929"/>
            <a:ext cx="1442719" cy="263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457200" y="105156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21"/>
          <p:cNvSpPr txBox="1"/>
          <p:nvPr>
            <p:ph idx="11" type="ftr"/>
          </p:nvPr>
        </p:nvSpPr>
        <p:spPr>
          <a:xfrm>
            <a:off x="4572000" y="4828032"/>
            <a:ext cx="39366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21"/>
          <p:cNvSpPr txBox="1"/>
          <p:nvPr/>
        </p:nvSpPr>
        <p:spPr>
          <a:xfrm>
            <a:off x="4005943" y="4709977"/>
            <a:ext cx="44979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85039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  <p:sldLayoutId id="2147483669" r:id="rId5"/>
    <p:sldLayoutId id="214748367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E4551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21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67360" y="4699929"/>
            <a:ext cx="1082039" cy="19779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4005943" y="4786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Collins Aerospace</a:t>
            </a:r>
            <a:r>
              <a:rPr b="0" i="0" lang="en" sz="600" u="none" cap="none" strike="noStrik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 Proprietary</a:t>
            </a:r>
            <a:r>
              <a:rPr b="0" i="0" lang="en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This document contains no export controlled technical data.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2018 Collins Aerospace, a United Technologies company. All rights reserved.</a:t>
            </a:r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4005943" y="4651176"/>
            <a:ext cx="4497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4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4" name="Google Shape;584;p84"/>
          <p:cNvSpPr txBox="1"/>
          <p:nvPr>
            <p:ph idx="1" type="body"/>
          </p:nvPr>
        </p:nvSpPr>
        <p:spPr>
          <a:xfrm>
            <a:off x="457200" y="1138903"/>
            <a:ext cx="82296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5" name="Google Shape;585;p84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6" name="Google Shape;586;p84"/>
          <p:cNvSpPr txBox="1"/>
          <p:nvPr/>
        </p:nvSpPr>
        <p:spPr>
          <a:xfrm>
            <a:off x="4193395" y="4741187"/>
            <a:ext cx="44979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2019 Collins Aerospace, a United Technologies company. All rights reserved.</a:t>
            </a:r>
            <a:endParaRPr b="0" i="0" sz="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8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57200" y="4744425"/>
            <a:ext cx="1125522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4"/>
          <p:cNvSpPr/>
          <p:nvPr/>
        </p:nvSpPr>
        <p:spPr>
          <a:xfrm>
            <a:off x="411480" y="4535489"/>
            <a:ext cx="8321100" cy="138600"/>
          </a:xfrm>
          <a:prstGeom prst="rect">
            <a:avLst/>
          </a:prstGeom>
          <a:solidFill>
            <a:srgbClr val="BBBBBB">
              <a:alpha val="643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technical data in this document is controlled for export under the Export Administration Regulations (EAR), 15 CFR Parts 730-774. Violations of these export laws may be subject to fines and penalties under the Export Administration Act.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4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jp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Relationship Id="rId7" Type="http://schemas.openxmlformats.org/officeDocument/2006/relationships/image" Target="../media/image67.png"/><Relationship Id="rId8" Type="http://schemas.openxmlformats.org/officeDocument/2006/relationships/hyperlink" Target="http://www.google.com/url?sa=i&amp;rct=j&amp;q=&amp;esrc=s&amp;frm=1&amp;source=images&amp;cd=&amp;cad=rja&amp;docid=6zoCiMUQSKhlCM&amp;tbnid=G0o85lIsuzjPuM:&amp;ved=0CAUQjRw&amp;url=http://www.wpsantennas.com/lmr400-30-sm-sm-30-cable-sma-male-to-sma-male.aspx&amp;ei=5iaOUraICsjCrgHVmoDwAg&amp;bvm=bv.56988011,d.aWc&amp;psig=AFQjCNFYpkEabUSveFpw0bnubpH4rsXt9w&amp;ust=1385134172778113" TargetMode="External"/><Relationship Id="rId11" Type="http://schemas.openxmlformats.org/officeDocument/2006/relationships/hyperlink" Target="http://www.google.com/url?sa=i&amp;rct=j&amp;q=&amp;esrc=s&amp;frm=1&amp;source=images&amp;cd=&amp;cad=rja&amp;docid=-N7oxqzAvh0DxM&amp;tbnid=xPNAWaQ3x4TmGM:&amp;ved=0CAUQjRw&amp;url=http://www.gpssource.com/products/gps-antenna/&amp;ei=ny6OUvzMHYHoqAHwyYHwCA&amp;bvm=bv.56988011,d.aWc&amp;psig=AFQjCNHOLlFEt91cV9QQc5Ev-WXCGNe6bA&amp;ust=1385135732937939" TargetMode="External"/><Relationship Id="rId10" Type="http://schemas.openxmlformats.org/officeDocument/2006/relationships/image" Target="../media/image73.png"/><Relationship Id="rId13" Type="http://schemas.openxmlformats.org/officeDocument/2006/relationships/image" Target="../media/image66.png"/><Relationship Id="rId12" Type="http://schemas.openxmlformats.org/officeDocument/2006/relationships/image" Target="../media/image64.png"/><Relationship Id="rId15" Type="http://schemas.openxmlformats.org/officeDocument/2006/relationships/image" Target="../media/image69.png"/><Relationship Id="rId14" Type="http://schemas.openxmlformats.org/officeDocument/2006/relationships/image" Target="../media/image72.png"/><Relationship Id="rId17" Type="http://schemas.openxmlformats.org/officeDocument/2006/relationships/image" Target="../media/image78.png"/><Relationship Id="rId16" Type="http://schemas.openxmlformats.org/officeDocument/2006/relationships/hyperlink" Target="http://www.google.com/url?sa=i&amp;rct=j&amp;q=&amp;esrc=s&amp;frm=1&amp;source=images&amp;cd=&amp;cad=rja&amp;docid=6zoCiMUQSKhlCM&amp;tbnid=G0o85lIsuzjPuM:&amp;ved=0CAUQjRw&amp;url=http://www.wpsantennas.com/lmr400-30-sm-sm-30-cable-sma-male-to-sma-male.aspx&amp;ei=5iaOUraICsjCrgHVmoDwAg&amp;bvm=bv.56988011,d.aWc&amp;psig=AFQjCNFYpkEabUSveFpw0bnubpH4rsXt9w&amp;ust=1385134172778113" TargetMode="External"/><Relationship Id="rId19" Type="http://schemas.openxmlformats.org/officeDocument/2006/relationships/image" Target="../media/image76.png"/><Relationship Id="rId18" Type="http://schemas.openxmlformats.org/officeDocument/2006/relationships/image" Target="../media/image7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png"/><Relationship Id="rId4" Type="http://schemas.openxmlformats.org/officeDocument/2006/relationships/image" Target="../media/image77.png"/><Relationship Id="rId5" Type="http://schemas.openxmlformats.org/officeDocument/2006/relationships/image" Target="../media/image8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Relationship Id="rId7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33.png"/><Relationship Id="rId7" Type="http://schemas.openxmlformats.org/officeDocument/2006/relationships/image" Target="../media/image43.png"/><Relationship Id="rId8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5" Type="http://schemas.openxmlformats.org/officeDocument/2006/relationships/image" Target="../media/image47.png"/><Relationship Id="rId6" Type="http://schemas.openxmlformats.org/officeDocument/2006/relationships/image" Target="../media/image53.png"/><Relationship Id="rId7" Type="http://schemas.openxmlformats.org/officeDocument/2006/relationships/image" Target="../media/image48.png"/><Relationship Id="rId8" Type="http://schemas.openxmlformats.org/officeDocument/2006/relationships/image" Target="../media/image46.png"/><Relationship Id="rId11" Type="http://schemas.openxmlformats.org/officeDocument/2006/relationships/image" Target="../media/image49.png"/><Relationship Id="rId10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jpg"/><Relationship Id="rId4" Type="http://schemas.openxmlformats.org/officeDocument/2006/relationships/image" Target="../media/image50.jpg"/><Relationship Id="rId9" Type="http://schemas.openxmlformats.org/officeDocument/2006/relationships/image" Target="../media/image70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61.jpg"/><Relationship Id="rId8" Type="http://schemas.openxmlformats.org/officeDocument/2006/relationships/image" Target="../media/image54.png"/><Relationship Id="rId10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Relationship Id="rId4" Type="http://schemas.openxmlformats.org/officeDocument/2006/relationships/image" Target="../media/image58.png"/><Relationship Id="rId5" Type="http://schemas.openxmlformats.org/officeDocument/2006/relationships/image" Target="../media/image5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2"/>
          <p:cNvSpPr txBox="1"/>
          <p:nvPr>
            <p:ph idx="11" type="ftr"/>
          </p:nvPr>
        </p:nvSpPr>
        <p:spPr>
          <a:xfrm>
            <a:off x="4572000" y="4812717"/>
            <a:ext cx="4119300" cy="1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Collins Aerospace Proprietary.  © 2020 Collins Aerospace, a United Technologies company. All rights reserved.</a:t>
            </a:r>
            <a:endParaRPr/>
          </a:p>
        </p:txBody>
      </p:sp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457200" y="1602661"/>
            <a:ext cx="4872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MAY</a:t>
            </a:r>
            <a:r>
              <a:rPr lang="en"/>
              <a:t>, 2020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638" name="Google Shape;638;p92"/>
          <p:cNvSpPr txBox="1"/>
          <p:nvPr>
            <p:ph type="title"/>
          </p:nvPr>
        </p:nvSpPr>
        <p:spPr>
          <a:xfrm>
            <a:off x="457200" y="350121"/>
            <a:ext cx="48720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Mounted PNT &amp; 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1"/>
          <p:cNvSpPr txBox="1"/>
          <p:nvPr>
            <p:ph idx="1" type="body"/>
          </p:nvPr>
        </p:nvSpPr>
        <p:spPr>
          <a:xfrm>
            <a:off x="457200" y="881468"/>
            <a:ext cx="82296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 sz="1600"/>
              <a:t>Rockwell Collins provides a family of vehicular ancillaries and installation kits supporting the PRC-162 advanced two channel Manpack radio.  Our solutions provide a flexible and scalable architecture, meeting varying customer needs. </a:t>
            </a:r>
            <a:endParaRPr/>
          </a:p>
        </p:txBody>
      </p:sp>
      <p:sp>
        <p:nvSpPr>
          <p:cNvPr id="777" name="Google Shape;777;p101"/>
          <p:cNvSpPr txBox="1"/>
          <p:nvPr>
            <p:ph type="title"/>
          </p:nvPr>
        </p:nvSpPr>
        <p:spPr>
          <a:xfrm>
            <a:off x="457200" y="350120"/>
            <a:ext cx="8388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PRC-162 VEHICULAR ANCILLARIES</a:t>
            </a:r>
            <a:endParaRPr/>
          </a:p>
        </p:txBody>
      </p:sp>
      <p:pic>
        <p:nvPicPr>
          <p:cNvPr id="778" name="Google Shape;77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8119" y="3576235"/>
            <a:ext cx="1796589" cy="87747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01"/>
          <p:cNvSpPr txBox="1"/>
          <p:nvPr/>
        </p:nvSpPr>
        <p:spPr>
          <a:xfrm>
            <a:off x="3524171" y="3185285"/>
            <a:ext cx="228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2-Channel SVM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0210" y="3328988"/>
            <a:ext cx="1775808" cy="1124726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01"/>
          <p:cNvSpPr txBox="1"/>
          <p:nvPr/>
        </p:nvSpPr>
        <p:spPr>
          <a:xfrm>
            <a:off x="6545507" y="2998540"/>
            <a:ext cx="21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4-Channel DVM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Google Shape;782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8918" y="1891339"/>
            <a:ext cx="602088" cy="73675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1"/>
          <p:cNvSpPr txBox="1"/>
          <p:nvPr/>
        </p:nvSpPr>
        <p:spPr>
          <a:xfrm>
            <a:off x="6768993" y="1551624"/>
            <a:ext cx="215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Remote HMI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3549" y="1919269"/>
            <a:ext cx="982264" cy="1018687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01"/>
          <p:cNvSpPr txBox="1"/>
          <p:nvPr/>
        </p:nvSpPr>
        <p:spPr>
          <a:xfrm>
            <a:off x="4534591" y="1528090"/>
            <a:ext cx="2093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Dual PA Mount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4082" y="1939736"/>
            <a:ext cx="974751" cy="676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101"/>
          <p:cNvGrpSpPr/>
          <p:nvPr/>
        </p:nvGrpSpPr>
        <p:grpSpPr>
          <a:xfrm>
            <a:off x="809325" y="1699490"/>
            <a:ext cx="964128" cy="1343892"/>
            <a:chOff x="1297198" y="2357297"/>
            <a:chExt cx="1285504" cy="1791856"/>
          </a:xfrm>
        </p:grpSpPr>
        <p:pic>
          <p:nvPicPr>
            <p:cNvPr descr="https://encrypted-tbn0.gstatic.com/images?q=tbn:ANd9GcSLL2lNyUz0yg858w-Y_oTrNsYpNXNEIh1h1wOh0oyeKBUnF9c7" id="788" name="Google Shape;788;p101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699420" y="3707512"/>
              <a:ext cx="441641" cy="44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ajross\Desktop\FRP\Kits\Reference Pictures\IMG_1049.JPG" id="789" name="Google Shape;789;p10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920240" y="2962454"/>
              <a:ext cx="508610" cy="368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encrypted-tbn0.gstatic.com/images?q=tbn:ANd9GcS33zmHbjrdy-ck7WvxPOHPPW3_-0dJfoI0eKwSp-wO4RWnco0L5w" id="790" name="Google Shape;790;p101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629077" y="2962454"/>
              <a:ext cx="307320" cy="255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10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814366" y="3329460"/>
              <a:ext cx="609207" cy="128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10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699420" y="3499701"/>
              <a:ext cx="279700" cy="266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10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436352" y="2357297"/>
              <a:ext cx="263068" cy="1722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encrypted-tbn0.gstatic.com/images?q=tbn:ANd9GcSLL2lNyUz0yg858w-Y_oTrNsYpNXNEIh1h1wOh0oyeKBUnF9c7" id="794" name="Google Shape;794;p101">
              <a:hlinkClick r:id="rId16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41061" y="3707512"/>
              <a:ext cx="441641" cy="44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10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979120" y="3499701"/>
              <a:ext cx="279700" cy="266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10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258820" y="3499701"/>
              <a:ext cx="279700" cy="266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10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297198" y="2357297"/>
              <a:ext cx="263068" cy="17221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8" name="Google Shape;798;p101"/>
          <p:cNvSpPr txBox="1"/>
          <p:nvPr/>
        </p:nvSpPr>
        <p:spPr>
          <a:xfrm>
            <a:off x="349573" y="1447196"/>
            <a:ext cx="228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Installation Kits</a:t>
            </a:r>
            <a:endParaRPr b="1" i="0" sz="1600" u="none" cap="none" strike="noStrike">
              <a:solidFill>
                <a:srgbClr val="D745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10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989117" y="1898333"/>
            <a:ext cx="899025" cy="106838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01"/>
          <p:cNvSpPr txBox="1"/>
          <p:nvPr/>
        </p:nvSpPr>
        <p:spPr>
          <a:xfrm>
            <a:off x="2511088" y="1495696"/>
            <a:ext cx="215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Mission Modules &amp; Power Amplifiers</a:t>
            </a:r>
            <a:endParaRPr b="1" i="0" sz="1600" u="none" cap="none" strike="noStrike">
              <a:solidFill>
                <a:srgbClr val="D745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1" name="Google Shape;801;p10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28206" y="2000286"/>
            <a:ext cx="254152" cy="3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0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1045" y="3419284"/>
            <a:ext cx="1321407" cy="1055861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01"/>
          <p:cNvSpPr txBox="1"/>
          <p:nvPr/>
        </p:nvSpPr>
        <p:spPr>
          <a:xfrm>
            <a:off x="674326" y="3119785"/>
            <a:ext cx="228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D7451A"/>
                </a:solidFill>
                <a:latin typeface="Arial"/>
                <a:ea typeface="Arial"/>
                <a:cs typeface="Arial"/>
                <a:sym typeface="Arial"/>
              </a:rPr>
              <a:t>2-Channel SFF</a:t>
            </a:r>
            <a:endParaRPr b="1" i="0" sz="1600" u="none" cap="none" strike="noStrike">
              <a:solidFill>
                <a:srgbClr val="D745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02"/>
          <p:cNvSpPr txBox="1"/>
          <p:nvPr/>
        </p:nvSpPr>
        <p:spPr>
          <a:xfrm>
            <a:off x="1898074" y="-31174"/>
            <a:ext cx="6057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Single/Dual Radio Vehicle Mount Interfaces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02"/>
          <p:cNvSpPr txBox="1"/>
          <p:nvPr/>
        </p:nvSpPr>
        <p:spPr>
          <a:xfrm>
            <a:off x="215906" y="3610651"/>
            <a:ext cx="2763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Intercom Audio(J3/J4)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Fixed Level Audio - Programmable within radio to support multiple Loudspeakers and Intercom Systems (LS-671, AN/VIC-3, AN/VIC-5)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02"/>
          <p:cNvSpPr txBox="1"/>
          <p:nvPr/>
        </p:nvSpPr>
        <p:spPr>
          <a:xfrm>
            <a:off x="4850174" y="3610651"/>
            <a:ext cx="174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In (J1)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28VDC Power Input from Vehicle or 1</a:t>
            </a:r>
            <a:r>
              <a:rPr b="0" baseline="3000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radio adapter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02"/>
          <p:cNvSpPr txBox="1"/>
          <p:nvPr/>
        </p:nvSpPr>
        <p:spPr>
          <a:xfrm>
            <a:off x="2834641" y="3609987"/>
            <a:ext cx="1965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Out (J2)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Daisy chained unfiltered 28VDC vehicle power. Used to power 2</a:t>
            </a:r>
            <a:r>
              <a:rPr b="0" baseline="3000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radio adapter or Intercom System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02"/>
          <p:cNvSpPr txBox="1"/>
          <p:nvPr/>
        </p:nvSpPr>
        <p:spPr>
          <a:xfrm>
            <a:off x="6629400" y="3605077"/>
            <a:ext cx="2377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RMT/LCL Switch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RMT: Remotely powered up based on Intercom System Power State.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LCL: Locally powered based on RT power knob state.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" y="799876"/>
            <a:ext cx="3124507" cy="24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3826" y="1933995"/>
            <a:ext cx="2326135" cy="12388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6" name="Google Shape;816;p102"/>
          <p:cNvCxnSpPr/>
          <p:nvPr/>
        </p:nvCxnSpPr>
        <p:spPr>
          <a:xfrm>
            <a:off x="1590060" y="3154680"/>
            <a:ext cx="0" cy="44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7" name="Google Shape;817;p102"/>
          <p:cNvCxnSpPr/>
          <p:nvPr/>
        </p:nvCxnSpPr>
        <p:spPr>
          <a:xfrm flipH="1">
            <a:off x="1597680" y="3154680"/>
            <a:ext cx="414000" cy="44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8" name="Google Shape;818;p102"/>
          <p:cNvCxnSpPr/>
          <p:nvPr/>
        </p:nvCxnSpPr>
        <p:spPr>
          <a:xfrm>
            <a:off x="2743200" y="3154680"/>
            <a:ext cx="688500" cy="447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p102"/>
          <p:cNvCxnSpPr/>
          <p:nvPr/>
        </p:nvCxnSpPr>
        <p:spPr>
          <a:xfrm>
            <a:off x="7046367" y="2553428"/>
            <a:ext cx="744300" cy="1040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p102"/>
          <p:cNvCxnSpPr/>
          <p:nvPr/>
        </p:nvCxnSpPr>
        <p:spPr>
          <a:xfrm>
            <a:off x="3246120" y="3088720"/>
            <a:ext cx="1971300" cy="522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1" name="Google Shape;821;p102"/>
          <p:cNvCxnSpPr/>
          <p:nvPr/>
        </p:nvCxnSpPr>
        <p:spPr>
          <a:xfrm>
            <a:off x="7054647" y="2076678"/>
            <a:ext cx="771900" cy="1517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22" name="Google Shape;82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5274" y="523260"/>
            <a:ext cx="2320509" cy="1385138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02"/>
          <p:cNvSpPr txBox="1"/>
          <p:nvPr>
            <p:ph type="title"/>
          </p:nvPr>
        </p:nvSpPr>
        <p:spPr>
          <a:xfrm>
            <a:off x="457199" y="15968"/>
            <a:ext cx="85497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VEHICLE MOUNT INTERFACES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03"/>
          <p:cNvSpPr txBox="1"/>
          <p:nvPr/>
        </p:nvSpPr>
        <p:spPr>
          <a:xfrm>
            <a:off x="457200" y="918995"/>
            <a:ext cx="8549700" cy="3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a substitute for the HPA, the slot can support a Mission Module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5425" lvl="0" marL="233362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Potential Mission Module Concepts: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Cosite/Tracking Filter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3rd Party Radio/Waveform Channel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TSM Type 3 with 20W Amplifier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WaveRelay Type 3 with 20W Amplifier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Iridium Satellite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4G Cellular w/WiFi Access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EW Detection Module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A-PNT Module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Computer with Display Output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Tactical Router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In-Country Unique Functionality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 Support of Mission Module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Integrated HMI Status menu for Mission Module detection and health status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Radio to Mission Module via single communication cable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Radio/Waveform MM’s, Radio HMI can also serve as control/status 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03"/>
          <p:cNvSpPr txBox="1"/>
          <p:nvPr>
            <p:ph idx="12" type="sldNum"/>
          </p:nvPr>
        </p:nvSpPr>
        <p:spPr>
          <a:xfrm>
            <a:off x="8750808" y="3575447"/>
            <a:ext cx="2286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0" name="Google Shape;83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4820" y="1430720"/>
            <a:ext cx="273148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03"/>
          <p:cNvSpPr/>
          <p:nvPr/>
        </p:nvSpPr>
        <p:spPr>
          <a:xfrm>
            <a:off x="5821397" y="1487870"/>
            <a:ext cx="2078700" cy="1314600"/>
          </a:xfrm>
          <a:prstGeom prst="rect">
            <a:avLst/>
          </a:prstGeom>
          <a:solidFill>
            <a:srgbClr val="7F7F7F">
              <a:alpha val="8039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03"/>
          <p:cNvSpPr/>
          <p:nvPr/>
        </p:nvSpPr>
        <p:spPr>
          <a:xfrm>
            <a:off x="5044820" y="1487870"/>
            <a:ext cx="776700" cy="125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03"/>
          <p:cNvSpPr/>
          <p:nvPr/>
        </p:nvSpPr>
        <p:spPr>
          <a:xfrm>
            <a:off x="7900159" y="1487870"/>
            <a:ext cx="776700" cy="125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03"/>
          <p:cNvSpPr txBox="1"/>
          <p:nvPr>
            <p:ph type="title"/>
          </p:nvPr>
        </p:nvSpPr>
        <p:spPr>
          <a:xfrm>
            <a:off x="457200" y="262590"/>
            <a:ext cx="8229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MISSION MODULE GROWTH SLOT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3"/>
          <p:cNvSpPr txBox="1"/>
          <p:nvPr>
            <p:ph idx="1" type="body"/>
          </p:nvPr>
        </p:nvSpPr>
        <p:spPr>
          <a:xfrm>
            <a:off x="677862" y="1142877"/>
            <a:ext cx="5083800" cy="3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</a:pPr>
            <a:r>
              <a:rPr lang="en" sz="1400"/>
              <a:t>Mounted Assured Positioning, Navigation, and Timing (APNT) System (MAPS GEN II) APNT for US Army</a:t>
            </a:r>
            <a:endParaRPr sz="1400"/>
          </a:p>
          <a:p>
            <a:pPr indent="-225425" lvl="1" marL="685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en"/>
              <a:t>NavHub-100 navigation system with MPE-M and Digital GPS Anti-jam Receiver-100 (DIGAR-100)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en"/>
              <a:t>The NavHub-100 is the navigational solution that generates and distributes APNT information to all systems onboard the platform through one device</a:t>
            </a:r>
            <a:endParaRPr/>
          </a:p>
          <a:p>
            <a:pPr indent="-149225" lvl="0" marL="233362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t/>
            </a:r>
            <a:endParaRPr sz="1400"/>
          </a:p>
          <a:p>
            <a:pPr indent="-225425" lvl="0" marL="293687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</a:pPr>
            <a:r>
              <a:rPr lang="en" sz="1400"/>
              <a:t>Internationally NAVHUB-200 (224-2200-002) compact solution provides M-GNSS ALTNAV A-PNT</a:t>
            </a:r>
            <a:endParaRPr sz="1400"/>
          </a:p>
          <a:p>
            <a:pPr indent="-225425" lvl="1" marL="690539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en"/>
              <a:t>NavHub-200 (224-2200-002)</a:t>
            </a:r>
            <a:endParaRPr/>
          </a:p>
          <a:p>
            <a:pPr indent="-225425" lvl="2" marL="1200104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en"/>
              <a:t>One LRU, Two GNSS Cards - </a:t>
            </a:r>
            <a:r>
              <a:rPr lang="en" sz="1200"/>
              <a:t>Protected Military GPS (SAASM/M-Code), Multi-Constellation GNSS (OS/PRS)</a:t>
            </a:r>
            <a:endParaRPr/>
          </a:p>
          <a:p>
            <a:pPr indent="-225425" lvl="2" marL="1200104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</a:pPr>
            <a:r>
              <a:rPr lang="en"/>
              <a:t>Multiple Interfaces (RS232/422, CAN, USB, Ethernet) and External IMU interface</a:t>
            </a:r>
            <a:endParaRPr/>
          </a:p>
          <a:p>
            <a:pPr indent="-149225" lvl="0" marL="233362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49225" lvl="0" marL="233362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44" name="Google Shape;644;p93"/>
          <p:cNvSpPr txBox="1"/>
          <p:nvPr>
            <p:ph type="title"/>
          </p:nvPr>
        </p:nvSpPr>
        <p:spPr>
          <a:xfrm>
            <a:off x="457200" y="544862"/>
            <a:ext cx="8229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Arial"/>
              <a:buNone/>
            </a:pPr>
            <a:r>
              <a:rPr lang="en"/>
              <a:t>A</a:t>
            </a:r>
            <a:r>
              <a:rPr b="1" lang="en"/>
              <a:t>SSURED PNT TECHNOLOGIES &amp; SOLUTIONS</a:t>
            </a:r>
            <a:endParaRPr b="1"/>
          </a:p>
        </p:txBody>
      </p:sp>
      <p:pic>
        <p:nvPicPr>
          <p:cNvPr id="645" name="Google Shape;64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205" y="1340334"/>
            <a:ext cx="3111985" cy="316908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3"/>
          <p:cNvSpPr txBox="1"/>
          <p:nvPr/>
        </p:nvSpPr>
        <p:spPr>
          <a:xfrm>
            <a:off x="4559472" y="888729"/>
            <a:ext cx="4584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https://www.utc.com/en/news/CAS/2019/10/15/collins-aerospaces-next-generation-navigation-system-selected-by-the-u-s-army-t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7" name="Google Shape;647;p93"/>
          <p:cNvGrpSpPr/>
          <p:nvPr/>
        </p:nvGrpSpPr>
        <p:grpSpPr>
          <a:xfrm>
            <a:off x="72628" y="2100700"/>
            <a:ext cx="1049688" cy="615508"/>
            <a:chOff x="3273857" y="3992247"/>
            <a:chExt cx="1210015" cy="709519"/>
          </a:xfrm>
        </p:grpSpPr>
        <p:pic>
          <p:nvPicPr>
            <p:cNvPr id="648" name="Google Shape;648;p9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86195" y="3992247"/>
              <a:ext cx="697677" cy="545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73857" y="4300796"/>
              <a:ext cx="604797" cy="4009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0" name="Google Shape;650;p93"/>
          <p:cNvGrpSpPr/>
          <p:nvPr/>
        </p:nvGrpSpPr>
        <p:grpSpPr>
          <a:xfrm>
            <a:off x="215355" y="3626174"/>
            <a:ext cx="1137490" cy="1271441"/>
            <a:chOff x="215350" y="3367210"/>
            <a:chExt cx="1365371" cy="1530565"/>
          </a:xfrm>
        </p:grpSpPr>
        <p:pic>
          <p:nvPicPr>
            <p:cNvPr id="651" name="Google Shape;651;p9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2093" y="4071058"/>
              <a:ext cx="1318628" cy="826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9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5350" y="3367210"/>
              <a:ext cx="1226055" cy="8092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93"/>
          <p:cNvSpPr txBox="1"/>
          <p:nvPr/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600" u="none">
                <a:solidFill>
                  <a:srgbClr val="E4551F"/>
                </a:solidFill>
                <a:latin typeface="Arial"/>
                <a:ea typeface="Arial"/>
                <a:cs typeface="Arial"/>
                <a:sym typeface="Arial"/>
              </a:rPr>
              <a:t>Collins Aerospace Proprietary Information.    This document contains no export controlled technical data</a:t>
            </a:r>
            <a:endParaRPr b="0" sz="600" u="none">
              <a:solidFill>
                <a:srgbClr val="E455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93"/>
          <p:cNvSpPr txBox="1"/>
          <p:nvPr/>
        </p:nvSpPr>
        <p:spPr>
          <a:xfrm>
            <a:off x="86182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4"/>
          <p:cNvSpPr txBox="1"/>
          <p:nvPr>
            <p:ph idx="1" type="body"/>
          </p:nvPr>
        </p:nvSpPr>
        <p:spPr>
          <a:xfrm>
            <a:off x="457200" y="1051558"/>
            <a:ext cx="82296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/>
              <a:t>Collins scalable, open system A-PNT solutions are designed from the ground up with M-Code, which provide the ideal foundation for multi-layered PNT solutions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Maximum GPS performance and security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Advanced GPS situational awareness via MGUE assurance indicators and alarms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Resiliency and Software Assurance Modification (RSAM) alarms</a:t>
            </a:r>
            <a:endParaRPr/>
          </a:p>
        </p:txBody>
      </p:sp>
      <p:sp>
        <p:nvSpPr>
          <p:cNvPr id="660" name="Google Shape;660;p94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Multi-Layered PNT Solution ROADMAP</a:t>
            </a:r>
            <a:endParaRPr/>
          </a:p>
        </p:txBody>
      </p:sp>
      <p:sp>
        <p:nvSpPr>
          <p:cNvPr id="661" name="Google Shape;661;p94"/>
          <p:cNvSpPr txBox="1"/>
          <p:nvPr>
            <p:ph idx="12" type="sldNum"/>
          </p:nvPr>
        </p:nvSpPr>
        <p:spPr>
          <a:xfrm>
            <a:off x="8618220" y="4745736"/>
            <a:ext cx="2286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2" name="Google Shape;66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9898" y="2438695"/>
            <a:ext cx="973598" cy="66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4347" y="2438695"/>
            <a:ext cx="971763" cy="66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3332" y="3331401"/>
            <a:ext cx="864097" cy="54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1959" y="3331401"/>
            <a:ext cx="864097" cy="54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9244" y="3331238"/>
            <a:ext cx="864302" cy="54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65908" y="2761892"/>
            <a:ext cx="403594" cy="269063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94"/>
          <p:cNvSpPr txBox="1"/>
          <p:nvPr/>
        </p:nvSpPr>
        <p:spPr>
          <a:xfrm>
            <a:off x="3718555" y="2943290"/>
            <a:ext cx="818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PNT Distribution, GPS 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94"/>
          <p:cNvSpPr/>
          <p:nvPr/>
        </p:nvSpPr>
        <p:spPr>
          <a:xfrm>
            <a:off x="2881883" y="2475987"/>
            <a:ext cx="963000" cy="313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94"/>
          <p:cNvSpPr/>
          <p:nvPr/>
        </p:nvSpPr>
        <p:spPr>
          <a:xfrm>
            <a:off x="6747809" y="4056608"/>
            <a:ext cx="1811100" cy="1692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  <a:effectLst>
            <a:outerShdw blurRad="57150" rotWithShape="0" algn="bl" dir="7560000" dist="857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Threat Conditions 1-5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94"/>
          <p:cNvSpPr/>
          <p:nvPr/>
        </p:nvSpPr>
        <p:spPr>
          <a:xfrm>
            <a:off x="4719030" y="4056607"/>
            <a:ext cx="1811100" cy="1692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  <a:effectLst>
            <a:outerShdw blurRad="57150" rotWithShape="0" algn="bl" dir="7560000" dist="857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Threat Conditions 1-2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94"/>
          <p:cNvSpPr/>
          <p:nvPr/>
        </p:nvSpPr>
        <p:spPr>
          <a:xfrm>
            <a:off x="2675293" y="4052862"/>
            <a:ext cx="1811100" cy="1692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  <a:effectLst>
            <a:outerShdw blurRad="57150" rotWithShape="0" algn="bl" dir="7560000" dist="857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Threat Condition 1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94"/>
          <p:cNvSpPr/>
          <p:nvPr/>
        </p:nvSpPr>
        <p:spPr>
          <a:xfrm>
            <a:off x="637467" y="4056608"/>
            <a:ext cx="1811100" cy="1692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  <a:effectLst>
            <a:outerShdw blurRad="57150" rotWithShape="0" algn="bl" dir="7560000" dist="85725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Dismounted Equip.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2739" y="3407922"/>
            <a:ext cx="215412" cy="21124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94"/>
          <p:cNvSpPr txBox="1"/>
          <p:nvPr/>
        </p:nvSpPr>
        <p:spPr>
          <a:xfrm>
            <a:off x="1446619" y="2943290"/>
            <a:ext cx="8763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GPS +</a:t>
            </a:r>
            <a:b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Non-GPS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Fusion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94"/>
          <p:cNvSpPr txBox="1"/>
          <p:nvPr/>
        </p:nvSpPr>
        <p:spPr>
          <a:xfrm>
            <a:off x="5896270" y="2943290"/>
            <a:ext cx="81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PNT Distribution, GPS 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94"/>
          <p:cNvSpPr txBox="1"/>
          <p:nvPr/>
        </p:nvSpPr>
        <p:spPr>
          <a:xfrm>
            <a:off x="8061414" y="2943290"/>
            <a:ext cx="81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PNT Distribution, GPS  +</a:t>
            </a:r>
            <a:b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Non-GPS Fusion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5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COLLINS MAPS GEN II</a:t>
            </a:r>
            <a:endParaRPr/>
          </a:p>
        </p:txBody>
      </p:sp>
      <p:sp>
        <p:nvSpPr>
          <p:cNvPr id="683" name="Google Shape;683;p95"/>
          <p:cNvSpPr txBox="1"/>
          <p:nvPr>
            <p:ph idx="1" type="body"/>
          </p:nvPr>
        </p:nvSpPr>
        <p:spPr>
          <a:xfrm>
            <a:off x="457200" y="875025"/>
            <a:ext cx="70278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20"/>
              </a:spcBef>
              <a:spcAft>
                <a:spcPts val="0"/>
              </a:spcAft>
              <a:buNone/>
            </a:pPr>
            <a:r>
              <a:rPr b="1" lang="en" sz="1200"/>
              <a:t>PROVEN PERFORMANCE AGAINST MULTIPLE THREATS</a:t>
            </a:r>
            <a:endParaRPr b="1" sz="1200"/>
          </a:p>
        </p:txBody>
      </p:sp>
      <p:pic>
        <p:nvPicPr>
          <p:cNvPr id="684" name="Google Shape;68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788" y="1321121"/>
            <a:ext cx="1695175" cy="116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7550" y="1673800"/>
            <a:ext cx="1003025" cy="6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750" y="2501213"/>
            <a:ext cx="13335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8325" y="2353025"/>
            <a:ext cx="1390650" cy="33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95"/>
          <p:cNvGrpSpPr/>
          <p:nvPr/>
        </p:nvGrpSpPr>
        <p:grpSpPr>
          <a:xfrm>
            <a:off x="4615119" y="1124348"/>
            <a:ext cx="4069286" cy="3038319"/>
            <a:chOff x="4511042" y="1039370"/>
            <a:chExt cx="4246360" cy="3170530"/>
          </a:xfrm>
        </p:grpSpPr>
        <p:grpSp>
          <p:nvGrpSpPr>
            <p:cNvPr id="689" name="Google Shape;689;p95"/>
            <p:cNvGrpSpPr/>
            <p:nvPr/>
          </p:nvGrpSpPr>
          <p:grpSpPr>
            <a:xfrm>
              <a:off x="4511042" y="1039370"/>
              <a:ext cx="4246360" cy="3170530"/>
              <a:chOff x="4586850" y="1128425"/>
              <a:chExt cx="3978600" cy="2970609"/>
            </a:xfrm>
          </p:grpSpPr>
          <p:sp>
            <p:nvSpPr>
              <p:cNvPr id="690" name="Google Shape;690;p95"/>
              <p:cNvSpPr/>
              <p:nvPr/>
            </p:nvSpPr>
            <p:spPr>
              <a:xfrm>
                <a:off x="4704150" y="1585925"/>
                <a:ext cx="296400" cy="1785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95"/>
              <p:cNvSpPr/>
              <p:nvPr/>
            </p:nvSpPr>
            <p:spPr>
              <a:xfrm>
                <a:off x="5211375" y="1464500"/>
                <a:ext cx="296400" cy="22308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95"/>
              <p:cNvSpPr/>
              <p:nvPr/>
            </p:nvSpPr>
            <p:spPr>
              <a:xfrm>
                <a:off x="5397100" y="3670375"/>
                <a:ext cx="3000300" cy="1266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93" name="Google Shape;693;p9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9148" t="9247"/>
              <a:stretch/>
            </p:blipFill>
            <p:spPr>
              <a:xfrm>
                <a:off x="4627942" y="1255034"/>
                <a:ext cx="3710719" cy="2843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4" name="Google Shape;694;p95"/>
              <p:cNvSpPr/>
              <p:nvPr/>
            </p:nvSpPr>
            <p:spPr>
              <a:xfrm>
                <a:off x="4793450" y="1204275"/>
                <a:ext cx="342900" cy="2636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95"/>
              <p:cNvSpPr/>
              <p:nvPr/>
            </p:nvSpPr>
            <p:spPr>
              <a:xfrm>
                <a:off x="5000550" y="3796975"/>
                <a:ext cx="3564900" cy="1266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95"/>
              <p:cNvSpPr txBox="1"/>
              <p:nvPr/>
            </p:nvSpPr>
            <p:spPr>
              <a:xfrm>
                <a:off x="6143650" y="3803100"/>
                <a:ext cx="1430400" cy="295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/>
                  <a:t>Longitude</a:t>
                </a:r>
                <a:endParaRPr b="1" sz="900"/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900"/>
              </a:p>
            </p:txBody>
          </p:sp>
          <p:sp>
            <p:nvSpPr>
              <p:cNvPr id="697" name="Google Shape;697;p95"/>
              <p:cNvSpPr txBox="1"/>
              <p:nvPr/>
            </p:nvSpPr>
            <p:spPr>
              <a:xfrm rot="-5400000">
                <a:off x="4139250" y="2175925"/>
                <a:ext cx="1430400" cy="535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900"/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900"/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/>
                  <a:t>Latitude</a:t>
                </a:r>
                <a:endParaRPr b="1" sz="900"/>
              </a:p>
            </p:txBody>
          </p:sp>
          <p:sp>
            <p:nvSpPr>
              <p:cNvPr id="698" name="Google Shape;698;p95"/>
              <p:cNvSpPr/>
              <p:nvPr/>
            </p:nvSpPr>
            <p:spPr>
              <a:xfrm>
                <a:off x="5397100" y="1128425"/>
                <a:ext cx="2632500" cy="1266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99" name="Google Shape;699;p9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8422400" y="1163900"/>
              <a:ext cx="187250" cy="642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0" name="Google Shape;700;p95"/>
          <p:cNvSpPr/>
          <p:nvPr/>
        </p:nvSpPr>
        <p:spPr>
          <a:xfrm>
            <a:off x="464550" y="4160525"/>
            <a:ext cx="8232735" cy="501770"/>
          </a:xfrm>
          <a:custGeom>
            <a:rect b="b" l="l" r="r" t="t"/>
            <a:pathLst>
              <a:path extrusionOk="0" h="4014159" w="8620665">
                <a:moveTo>
                  <a:pt x="544125" y="0"/>
                </a:moveTo>
                <a:lnTo>
                  <a:pt x="8620665" y="0"/>
                </a:lnTo>
                <a:lnTo>
                  <a:pt x="8620665" y="4014159"/>
                </a:lnTo>
                <a:lnTo>
                  <a:pt x="0" y="4014159"/>
                </a:lnTo>
                <a:lnTo>
                  <a:pt x="0" y="408317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CF4520"/>
                </a:solidFill>
              </a:rPr>
              <a:t>The Collins MAPS Gen II system provides Assured PNT in GPS-Available and GPS-Contested environments, as demonstrated by PNTAX 2019 test results</a:t>
            </a:r>
            <a:endParaRPr b="1" i="0" sz="1500" u="none" cap="none" strike="noStrike">
              <a:solidFill>
                <a:srgbClr val="CF4520"/>
              </a:solidFill>
            </a:endParaRPr>
          </a:p>
        </p:txBody>
      </p:sp>
      <p:sp>
        <p:nvSpPr>
          <p:cNvPr id="701" name="Google Shape;701;p95"/>
          <p:cNvSpPr/>
          <p:nvPr/>
        </p:nvSpPr>
        <p:spPr>
          <a:xfrm>
            <a:off x="1143000" y="2860800"/>
            <a:ext cx="2736000" cy="1188000"/>
          </a:xfrm>
          <a:prstGeom prst="roundRect">
            <a:avLst>
              <a:gd fmla="val 8984" name="adj"/>
            </a:avLst>
          </a:prstGeom>
          <a:noFill/>
          <a:ln cap="flat" cmpd="sng" w="9525">
            <a:solidFill>
              <a:srgbClr val="33333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95"/>
          <p:cNvSpPr txBox="1"/>
          <p:nvPr/>
        </p:nvSpPr>
        <p:spPr>
          <a:xfrm>
            <a:off x="1353750" y="3542938"/>
            <a:ext cx="23145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Vehicle Velocity Source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(Open architecture supports multiple options to minimize platform integration impact)</a:t>
            </a:r>
            <a:endParaRPr sz="900"/>
          </a:p>
        </p:txBody>
      </p:sp>
      <p:pic>
        <p:nvPicPr>
          <p:cNvPr id="703" name="Google Shape;703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15751" y="2946665"/>
            <a:ext cx="629853" cy="5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49999" y="2966461"/>
            <a:ext cx="298852" cy="5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5"/>
          <p:cNvPicPr preferRelativeResize="0"/>
          <p:nvPr/>
        </p:nvPicPr>
        <p:blipFill rotWithShape="1">
          <a:blip r:embed="rId11">
            <a:alphaModFix/>
          </a:blip>
          <a:srcRect b="2617" l="4563" r="4898" t="6498"/>
          <a:stretch/>
        </p:blipFill>
        <p:spPr>
          <a:xfrm>
            <a:off x="1540755" y="3163592"/>
            <a:ext cx="256490" cy="228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6"/>
          <p:cNvSpPr txBox="1"/>
          <p:nvPr>
            <p:ph idx="12" type="sldNum"/>
          </p:nvPr>
        </p:nvSpPr>
        <p:spPr>
          <a:xfrm>
            <a:off x="8750808" y="4675543"/>
            <a:ext cx="228600" cy="1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1" name="Google Shape;711;p96"/>
          <p:cNvSpPr/>
          <p:nvPr/>
        </p:nvSpPr>
        <p:spPr>
          <a:xfrm>
            <a:off x="490025" y="2962312"/>
            <a:ext cx="1287900" cy="1073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96"/>
          <p:cNvSpPr txBox="1"/>
          <p:nvPr>
            <p:ph type="title"/>
          </p:nvPr>
        </p:nvSpPr>
        <p:spPr>
          <a:xfrm>
            <a:off x="457198" y="164470"/>
            <a:ext cx="8686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/>
              <a:t>ALL-DOMAIN APPLICATION OF ASSURED PNT &amp; COM</a:t>
            </a:r>
            <a:endParaRPr sz="2400"/>
          </a:p>
        </p:txBody>
      </p:sp>
      <p:pic>
        <p:nvPicPr>
          <p:cNvPr id="713" name="Google Shape;7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569" y="2918587"/>
            <a:ext cx="1073750" cy="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1" y="1057050"/>
            <a:ext cx="2008001" cy="1335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5" name="Google Shape;715;p96"/>
          <p:cNvGrpSpPr/>
          <p:nvPr/>
        </p:nvGrpSpPr>
        <p:grpSpPr>
          <a:xfrm>
            <a:off x="513596" y="3013799"/>
            <a:ext cx="1253743" cy="446969"/>
            <a:chOff x="597052" y="4542278"/>
            <a:chExt cx="1446237" cy="595959"/>
          </a:xfrm>
        </p:grpSpPr>
        <p:pic>
          <p:nvPicPr>
            <p:cNvPr id="716" name="Google Shape;716;p9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7052" y="4542278"/>
              <a:ext cx="715143" cy="530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9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5445" y="4745853"/>
              <a:ext cx="597844" cy="39238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18" name="Google Shape;718;p96"/>
          <p:cNvCxnSpPr>
            <a:endCxn id="713" idx="0"/>
          </p:cNvCxnSpPr>
          <p:nvPr/>
        </p:nvCxnSpPr>
        <p:spPr>
          <a:xfrm>
            <a:off x="1971544" y="1966987"/>
            <a:ext cx="627900" cy="951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0"/>
              </a:srgbClr>
            </a:outerShdw>
          </a:effectLst>
        </p:spPr>
      </p:cxnSp>
      <p:cxnSp>
        <p:nvCxnSpPr>
          <p:cNvPr id="719" name="Google Shape;719;p96"/>
          <p:cNvCxnSpPr>
            <a:endCxn id="711" idx="0"/>
          </p:cNvCxnSpPr>
          <p:nvPr/>
        </p:nvCxnSpPr>
        <p:spPr>
          <a:xfrm>
            <a:off x="1133975" y="1966912"/>
            <a:ext cx="0" cy="995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0"/>
              </a:srgbClr>
            </a:outerShdw>
          </a:effectLst>
        </p:spPr>
      </p:cxnSp>
      <p:sp>
        <p:nvSpPr>
          <p:cNvPr id="720" name="Google Shape;720;p96"/>
          <p:cNvSpPr txBox="1"/>
          <p:nvPr/>
        </p:nvSpPr>
        <p:spPr>
          <a:xfrm>
            <a:off x="601770" y="3451358"/>
            <a:ext cx="1083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MAPS Gen II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(NavHub-100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MSAS-100)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96"/>
          <p:cNvSpPr txBox="1"/>
          <p:nvPr/>
        </p:nvSpPr>
        <p:spPr>
          <a:xfrm>
            <a:off x="2371150" y="3880498"/>
            <a:ext cx="8145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PRC-162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86373" y="2943832"/>
            <a:ext cx="1179725" cy="78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02780" y="3130203"/>
            <a:ext cx="940312" cy="625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" name="Google Shape;724;p96"/>
          <p:cNvCxnSpPr/>
          <p:nvPr/>
        </p:nvCxnSpPr>
        <p:spPr>
          <a:xfrm>
            <a:off x="6581480" y="3264626"/>
            <a:ext cx="1123200" cy="309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0"/>
              </a:srgbClr>
            </a:outerShdw>
          </a:effectLst>
        </p:spPr>
      </p:cxnSp>
      <p:pic>
        <p:nvPicPr>
          <p:cNvPr id="725" name="Google Shape;725;p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30208" y="3630624"/>
            <a:ext cx="595800" cy="287881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96"/>
          <p:cNvSpPr txBox="1"/>
          <p:nvPr/>
        </p:nvSpPr>
        <p:spPr>
          <a:xfrm>
            <a:off x="3799012" y="3432616"/>
            <a:ext cx="11049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Assured PNT over Secure Waveform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96"/>
          <p:cNvSpPr txBox="1"/>
          <p:nvPr/>
        </p:nvSpPr>
        <p:spPr>
          <a:xfrm>
            <a:off x="7440374" y="3793100"/>
            <a:ext cx="10737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Command &amp; Control Systems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-6449879">
            <a:off x="4158220" y="2577488"/>
            <a:ext cx="276895" cy="134611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6"/>
          <p:cNvSpPr/>
          <p:nvPr/>
        </p:nvSpPr>
        <p:spPr>
          <a:xfrm>
            <a:off x="464550" y="4193940"/>
            <a:ext cx="8232735" cy="441557"/>
          </a:xfrm>
          <a:custGeom>
            <a:rect b="b" l="l" r="r" t="t"/>
            <a:pathLst>
              <a:path extrusionOk="0" h="4014159" w="8620665">
                <a:moveTo>
                  <a:pt x="544125" y="0"/>
                </a:moveTo>
                <a:lnTo>
                  <a:pt x="8620665" y="0"/>
                </a:lnTo>
                <a:lnTo>
                  <a:pt x="8620665" y="4014159"/>
                </a:lnTo>
                <a:lnTo>
                  <a:pt x="0" y="4014159"/>
                </a:lnTo>
                <a:lnTo>
                  <a:pt x="0" y="408317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oval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rgbClr val="CF4520"/>
                </a:solidFill>
                <a:latin typeface="Arial"/>
                <a:ea typeface="Arial"/>
                <a:cs typeface="Arial"/>
                <a:sym typeface="Arial"/>
              </a:rPr>
              <a:t>Collins PNT and Comm expertise ensures secure communication and real-time Command &amp; Control in a GPS-threatened or denied Environment</a:t>
            </a:r>
            <a:endParaRPr b="1" i="0" sz="1500" u="none" cap="none" strike="noStrike">
              <a:solidFill>
                <a:srgbClr val="CF45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96"/>
          <p:cNvSpPr txBox="1"/>
          <p:nvPr/>
        </p:nvSpPr>
        <p:spPr>
          <a:xfrm>
            <a:off x="3260602" y="820615"/>
            <a:ext cx="5718900" cy="19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0970" lvl="0" marL="175022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MAPS GEN II has been successfully integrated with the PRC-162 Manpack radio by the U.S. Army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MAPS Gen II initialized PRC-162 for secure waveform communications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PRC-162 communicated assured platform position to another PRC-162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Command &amp; Control systems (FBCB2/MFoC/JBCP) displayed real-time assured platform position</a:t>
            </a:r>
            <a:endParaRPr b="0" i="1" sz="1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7470" lvl="0" marL="175022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0970" lvl="0" marL="175022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Benefits to the Government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Reduces integration risk for two of the Army's highest priority programs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Demonstrates real-world application of Assured PNT</a:t>
            </a:r>
            <a:endParaRPr sz="1000"/>
          </a:p>
          <a:p>
            <a:pPr indent="-143667" lvl="1" marL="51435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b="0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Multi-Domain Operation (MDO) 2.0 by ‘28</a:t>
            </a:r>
            <a:endParaRPr sz="1000"/>
          </a:p>
          <a:p>
            <a:pPr indent="-67470" lvl="0" marL="175022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96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Collins Aerospace Proprietary. This document contains no export controlled technical data.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7"/>
          <p:cNvSpPr txBox="1"/>
          <p:nvPr>
            <p:ph idx="1" type="body"/>
          </p:nvPr>
        </p:nvSpPr>
        <p:spPr>
          <a:xfrm>
            <a:off x="457200" y="1051035"/>
            <a:ext cx="82296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/>
              <a:t>Demonstrated reliable IW interoperability with OEM radios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/>
              <a:t>JITC testing completed for all SATCOM waveforms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/>
              <a:t>Extensive over the air testing of IW via operational satellite channels</a:t>
            </a:r>
            <a:endParaRPr/>
          </a:p>
          <a:p>
            <a:pPr indent="-228587" lvl="2" marL="1142944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" sz="1400"/>
              <a:t>On-the-Move and At-the-Pause without external PAs</a:t>
            </a:r>
            <a:endParaRPr/>
          </a:p>
          <a:p>
            <a:pPr indent="-225425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/>
              <a:t>Lab and Field Demonstrations of Battery Life – Met or exceeded 8 hour Threshold Requirement for all waveform configurations</a:t>
            </a:r>
            <a:endParaRPr/>
          </a:p>
          <a:p>
            <a:pPr indent="-225425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/>
              <a:t>MUOS IATT received and MUOS successfully demonstrated at several field events </a:t>
            </a:r>
            <a:endParaRPr/>
          </a:p>
          <a:p>
            <a:pPr indent="-225425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"/>
              <a:t>Continued positive feedback from Soldiers</a:t>
            </a:r>
            <a:endParaRPr/>
          </a:p>
        </p:txBody>
      </p:sp>
      <p:sp>
        <p:nvSpPr>
          <p:cNvPr id="737" name="Google Shape;737;p97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AN/PRC-162(V)1 PROGRESS UPDATE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98"/>
          <p:cNvPicPr preferRelativeResize="0"/>
          <p:nvPr/>
        </p:nvPicPr>
        <p:blipFill rotWithShape="1">
          <a:blip r:embed="rId3">
            <a:alphaModFix/>
          </a:blip>
          <a:srcRect b="19804" l="22638" r="22627" t="24236"/>
          <a:stretch/>
        </p:blipFill>
        <p:spPr>
          <a:xfrm>
            <a:off x="6719255" y="918995"/>
            <a:ext cx="2024694" cy="103496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98"/>
          <p:cNvSpPr txBox="1"/>
          <p:nvPr>
            <p:ph idx="1" type="body"/>
          </p:nvPr>
        </p:nvSpPr>
        <p:spPr>
          <a:xfrm>
            <a:off x="457200" y="1051035"/>
            <a:ext cx="68580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5425" lvl="0" marL="23336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Fully integrated 2 channel radio </a:t>
            </a:r>
            <a:endParaRPr/>
          </a:p>
          <a:p>
            <a:pPr indent="-225425" lvl="1" marL="68580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Simultaneous operation on both channels </a:t>
            </a:r>
            <a:endParaRPr/>
          </a:p>
          <a:p>
            <a:pPr indent="-225425" lvl="1" marL="685800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Seamless/integrated cross-banding or retransmission of voice and data</a:t>
            </a:r>
            <a:endParaRPr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Software Defined Radio (SCA 2.2.2)</a:t>
            </a:r>
            <a:endParaRPr/>
          </a:p>
          <a:p>
            <a:pPr indent="-225425" lvl="1" marL="685800" rtl="0" algn="l">
              <a:lnSpc>
                <a:spcPct val="150000"/>
              </a:lnSpc>
              <a:spcBef>
                <a:spcPts val="220"/>
              </a:spcBef>
              <a:spcAft>
                <a:spcPts val="0"/>
              </a:spcAft>
              <a:buSzPts val="1100"/>
              <a:buChar char="•"/>
            </a:pPr>
            <a:r>
              <a:rPr lang="en" sz="1100"/>
              <a:t>Banded 30-88, 118-137, 225-450, 1250-1450, 1755-1850 MHz</a:t>
            </a:r>
            <a:endParaRPr/>
          </a:p>
          <a:p>
            <a:pPr indent="-225425" lvl="1" marL="685800" rtl="0" algn="l">
              <a:lnSpc>
                <a:spcPct val="150000"/>
              </a:lnSpc>
              <a:spcBef>
                <a:spcPts val="220"/>
              </a:spcBef>
              <a:spcAft>
                <a:spcPts val="0"/>
              </a:spcAft>
              <a:buSzPts val="1100"/>
              <a:buChar char="•"/>
            </a:pPr>
            <a:r>
              <a:rPr lang="en" sz="1100"/>
              <a:t>SRW, SINCGARS, DAMA, IW, MUOS, VULOS, HaveQuick I/II, WREN NB, WREN TSM</a:t>
            </a:r>
            <a:endParaRPr sz="1100"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Man portable, vehicular, and transportable kits available</a:t>
            </a:r>
            <a:endParaRPr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Embedded SAASM GPS (Future M-Code upgrade)</a:t>
            </a:r>
            <a:endParaRPr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Data interfaces: Ethernet, IP-over-USB, Serial RS232/RS422</a:t>
            </a:r>
            <a:endParaRPr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Output Power / Ch: 20W, 50W with Vehicular PA</a:t>
            </a:r>
            <a:endParaRPr/>
          </a:p>
          <a:p>
            <a:pPr indent="-225425" lvl="0" marL="233362" rtl="0" algn="l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Power: Standard x90 series batteries, 28VDC vehicle power</a:t>
            </a:r>
            <a:endParaRPr/>
          </a:p>
          <a:p>
            <a:pPr indent="-149225" lvl="0" marL="233362" rtl="0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</p:txBody>
      </p:sp>
      <p:sp>
        <p:nvSpPr>
          <p:cNvPr id="745" name="Google Shape;745;p98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PRC-162 KEY FEATURES</a:t>
            </a:r>
            <a:endParaRPr/>
          </a:p>
        </p:txBody>
      </p:sp>
      <p:sp>
        <p:nvSpPr>
          <p:cNvPr id="746" name="Google Shape;746;p98"/>
          <p:cNvSpPr txBox="1"/>
          <p:nvPr/>
        </p:nvSpPr>
        <p:spPr>
          <a:xfrm>
            <a:off x="8305800" y="4686300"/>
            <a:ext cx="838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98"/>
          <p:cNvPicPr preferRelativeResize="0"/>
          <p:nvPr/>
        </p:nvPicPr>
        <p:blipFill rotWithShape="1">
          <a:blip r:embed="rId4">
            <a:alphaModFix/>
          </a:blip>
          <a:srcRect b="9206" l="5039" r="10265" t="16549"/>
          <a:stretch/>
        </p:blipFill>
        <p:spPr>
          <a:xfrm>
            <a:off x="6670163" y="2683807"/>
            <a:ext cx="2122878" cy="930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9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On the move</a:t>
            </a:r>
            <a:endParaRPr/>
          </a:p>
        </p:txBody>
      </p:sp>
      <p:sp>
        <p:nvSpPr>
          <p:cNvPr id="754" name="Google Shape;754;p99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"/>
              <a:t>IDEAL FOR VEHICULAR APPLICATIONS</a:t>
            </a:r>
            <a:endParaRPr/>
          </a:p>
        </p:txBody>
      </p:sp>
      <p:pic>
        <p:nvPicPr>
          <p:cNvPr id="755" name="Google Shape;755;p99"/>
          <p:cNvPicPr preferRelativeResize="0"/>
          <p:nvPr/>
        </p:nvPicPr>
        <p:blipFill rotWithShape="1">
          <a:blip r:embed="rId3">
            <a:alphaModFix/>
          </a:blip>
          <a:srcRect b="9367" l="0" r="-90" t="8246"/>
          <a:stretch/>
        </p:blipFill>
        <p:spPr>
          <a:xfrm>
            <a:off x="5802463" y="2623160"/>
            <a:ext cx="2929550" cy="13507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6" name="Google Shape;756;p99"/>
          <p:cNvPicPr preferRelativeResize="0"/>
          <p:nvPr/>
        </p:nvPicPr>
        <p:blipFill rotWithShape="1">
          <a:blip r:embed="rId4">
            <a:alphaModFix/>
          </a:blip>
          <a:srcRect b="10809" l="0" r="289" t="0"/>
          <a:stretch/>
        </p:blipFill>
        <p:spPr>
          <a:xfrm>
            <a:off x="5802463" y="784603"/>
            <a:ext cx="2929550" cy="1463988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7" name="Google Shape;757;p99"/>
          <p:cNvSpPr txBox="1"/>
          <p:nvPr/>
        </p:nvSpPr>
        <p:spPr>
          <a:xfrm>
            <a:off x="5668989" y="2248591"/>
            <a:ext cx="319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Bradley Fighting Vehicle – Commander’s Position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99"/>
          <p:cNvSpPr txBox="1"/>
          <p:nvPr/>
        </p:nvSpPr>
        <p:spPr>
          <a:xfrm>
            <a:off x="5802463" y="3979110"/>
            <a:ext cx="2929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Stryker - ICV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99"/>
          <p:cNvSpPr txBox="1"/>
          <p:nvPr/>
        </p:nvSpPr>
        <p:spPr>
          <a:xfrm>
            <a:off x="1522977" y="3979110"/>
            <a:ext cx="2736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HMMWV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99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Collins Aerospace Proprietary. This document contains no export controlled technical data.</a:t>
            </a:r>
            <a:endParaRPr/>
          </a:p>
        </p:txBody>
      </p:sp>
      <p:sp>
        <p:nvSpPr>
          <p:cNvPr id="761" name="Google Shape;761;p99"/>
          <p:cNvSpPr txBox="1"/>
          <p:nvPr>
            <p:ph idx="12" type="sldNum"/>
          </p:nvPr>
        </p:nvSpPr>
        <p:spPr>
          <a:xfrm>
            <a:off x="8750808" y="4767263"/>
            <a:ext cx="2286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2" name="Google Shape;762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301" y="1255666"/>
            <a:ext cx="3911675" cy="260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0"/>
          <p:cNvSpPr txBox="1"/>
          <p:nvPr>
            <p:ph type="title"/>
          </p:nvPr>
        </p:nvSpPr>
        <p:spPr>
          <a:xfrm>
            <a:off x="457200" y="350120"/>
            <a:ext cx="82296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SO WHAT MAKES US DIFFERENT?</a:t>
            </a:r>
            <a:endParaRPr/>
          </a:p>
        </p:txBody>
      </p:sp>
      <p:sp>
        <p:nvSpPr>
          <p:cNvPr id="768" name="Google Shape;768;p100"/>
          <p:cNvSpPr txBox="1"/>
          <p:nvPr>
            <p:ph idx="1" type="body"/>
          </p:nvPr>
        </p:nvSpPr>
        <p:spPr>
          <a:xfrm>
            <a:off x="457200" y="875030"/>
            <a:ext cx="82296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 FEW KEY DISCRIMINATORS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9" name="Google Shape;769;p100"/>
          <p:cNvSpPr txBox="1"/>
          <p:nvPr>
            <p:ph idx="11" type="ftr"/>
          </p:nvPr>
        </p:nvSpPr>
        <p:spPr>
          <a:xfrm>
            <a:off x="4572000" y="4848606"/>
            <a:ext cx="4119300" cy="1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Collins Aerospace Proprietary. This document contains no export controlled technical data.</a:t>
            </a:r>
            <a:endParaRPr/>
          </a:p>
        </p:txBody>
      </p:sp>
      <p:sp>
        <p:nvSpPr>
          <p:cNvPr id="770" name="Google Shape;770;p100"/>
          <p:cNvSpPr txBox="1"/>
          <p:nvPr>
            <p:ph idx="4294967295" type="body"/>
          </p:nvPr>
        </p:nvSpPr>
        <p:spPr>
          <a:xfrm>
            <a:off x="457200" y="1421606"/>
            <a:ext cx="7772400" cy="29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3362" lvl="0" marL="2333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/>
              <a:t>20W peak output power: </a:t>
            </a:r>
            <a:r>
              <a:rPr i="1" lang="en"/>
              <a:t>All Bands, All Waveforms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Competitor is limited to 10W for most waveforms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In most cases, eliminates need for 50W vehicular PA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20W demonstrated SINCGARS range of 40km+ G2G, and 160km+ G2A</a:t>
            </a:r>
            <a:endParaRPr/>
          </a:p>
          <a:p>
            <a:pPr indent="-233362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"/>
              <a:t>R/T orientation allows for </a:t>
            </a:r>
            <a:r>
              <a:rPr i="1" lang="en"/>
              <a:t>decreased</a:t>
            </a:r>
            <a:r>
              <a:rPr lang="en"/>
              <a:t> depth in vehicle installations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Essential for space constrained vehicles</a:t>
            </a:r>
            <a:endParaRPr/>
          </a:p>
          <a:p>
            <a:pPr indent="-233362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"/>
              <a:t>External PA agnostic – no proprietary interface</a:t>
            </a:r>
            <a:endParaRPr/>
          </a:p>
          <a:p>
            <a:pPr indent="-2254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Enables flexible PA solutions through a variety of vendors</a:t>
            </a:r>
            <a:endParaRPr/>
          </a:p>
          <a:p>
            <a:pPr indent="-233362" lvl="0" marL="233362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en"/>
              <a:t>Extremely reliable hardware; by-product of our airborne heritage</a:t>
            </a:r>
            <a:endParaRPr/>
          </a:p>
          <a:p>
            <a:pPr indent="-136525" lvl="1" marL="685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LL SLIDES">
  <a:themeElements>
    <a:clrScheme name="COLLINSMASTER_MAY2018">
      <a:dk1>
        <a:srgbClr val="000000"/>
      </a:dk1>
      <a:lt1>
        <a:srgbClr val="FFFFFF"/>
      </a:lt1>
      <a:dk2>
        <a:srgbClr val="333333"/>
      </a:dk2>
      <a:lt2>
        <a:srgbClr val="DCDCDC"/>
      </a:lt2>
      <a:accent1>
        <a:srgbClr val="CF4520"/>
      </a:accent1>
      <a:accent2>
        <a:srgbClr val="00AB8E"/>
      </a:accent2>
      <a:accent3>
        <a:srgbClr val="F2A900"/>
      </a:accent3>
      <a:accent4>
        <a:srgbClr val="555555"/>
      </a:accent4>
      <a:accent5>
        <a:srgbClr val="898989"/>
      </a:accent5>
      <a:accent6>
        <a:srgbClr val="BBBBBB"/>
      </a:accent6>
      <a:hlink>
        <a:srgbClr val="CF4520"/>
      </a:hlink>
      <a:folHlink>
        <a:srgbClr val="F2A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llins Aerospace 4x3">
  <a:themeElements>
    <a:clrScheme name="Collins">
      <a:dk1>
        <a:srgbClr val="000000"/>
      </a:dk1>
      <a:lt1>
        <a:srgbClr val="FFFFFF"/>
      </a:lt1>
      <a:dk2>
        <a:srgbClr val="333333"/>
      </a:dk2>
      <a:lt2>
        <a:srgbClr val="DCDCDC"/>
      </a:lt2>
      <a:accent1>
        <a:srgbClr val="E4551F"/>
      </a:accent1>
      <a:accent2>
        <a:srgbClr val="00AB8E"/>
      </a:accent2>
      <a:accent3>
        <a:srgbClr val="F2A900"/>
      </a:accent3>
      <a:accent4>
        <a:srgbClr val="555555"/>
      </a:accent4>
      <a:accent5>
        <a:srgbClr val="898989"/>
      </a:accent5>
      <a:accent6>
        <a:srgbClr val="BBBBBB"/>
      </a:accent6>
      <a:hlink>
        <a:srgbClr val="CF4520"/>
      </a:hlink>
      <a:folHlink>
        <a:srgbClr val="F2A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llins Aerospace 4x3">
  <a:themeElements>
    <a:clrScheme name="Collins">
      <a:dk1>
        <a:srgbClr val="000000"/>
      </a:dk1>
      <a:lt1>
        <a:srgbClr val="FFFFFF"/>
      </a:lt1>
      <a:dk2>
        <a:srgbClr val="333333"/>
      </a:dk2>
      <a:lt2>
        <a:srgbClr val="DCDCDC"/>
      </a:lt2>
      <a:accent1>
        <a:srgbClr val="E4551F"/>
      </a:accent1>
      <a:accent2>
        <a:srgbClr val="00AB8E"/>
      </a:accent2>
      <a:accent3>
        <a:srgbClr val="F2A900"/>
      </a:accent3>
      <a:accent4>
        <a:srgbClr val="555555"/>
      </a:accent4>
      <a:accent5>
        <a:srgbClr val="898989"/>
      </a:accent5>
      <a:accent6>
        <a:srgbClr val="BBBBBB"/>
      </a:accent6>
      <a:hlink>
        <a:srgbClr val="CF4520"/>
      </a:hlink>
      <a:folHlink>
        <a:srgbClr val="F2A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llins Aerospace 16x9">
  <a:themeElements>
    <a:clrScheme name="Collins">
      <a:dk1>
        <a:srgbClr val="000000"/>
      </a:dk1>
      <a:lt1>
        <a:srgbClr val="FFFFFF"/>
      </a:lt1>
      <a:dk2>
        <a:srgbClr val="333333"/>
      </a:dk2>
      <a:lt2>
        <a:srgbClr val="DCDCDC"/>
      </a:lt2>
      <a:accent1>
        <a:srgbClr val="E4551F"/>
      </a:accent1>
      <a:accent2>
        <a:srgbClr val="00AB8E"/>
      </a:accent2>
      <a:accent3>
        <a:srgbClr val="F2A900"/>
      </a:accent3>
      <a:accent4>
        <a:srgbClr val="555555"/>
      </a:accent4>
      <a:accent5>
        <a:srgbClr val="898989"/>
      </a:accent5>
      <a:accent6>
        <a:srgbClr val="BBBBBB"/>
      </a:accent6>
      <a:hlink>
        <a:srgbClr val="CF4520"/>
      </a:hlink>
      <a:folHlink>
        <a:srgbClr val="F2A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