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71" r:id="rId3"/>
    <p:sldId id="277" r:id="rId4"/>
    <p:sldId id="257" r:id="rId5"/>
    <p:sldId id="274" r:id="rId6"/>
    <p:sldId id="293" r:id="rId7"/>
    <p:sldId id="282" r:id="rId8"/>
    <p:sldId id="259" r:id="rId9"/>
    <p:sldId id="261" r:id="rId10"/>
    <p:sldId id="262" r:id="rId11"/>
    <p:sldId id="263" r:id="rId12"/>
    <p:sldId id="264" r:id="rId13"/>
    <p:sldId id="265" r:id="rId14"/>
    <p:sldId id="267" r:id="rId15"/>
    <p:sldId id="278" r:id="rId16"/>
    <p:sldId id="280" r:id="rId17"/>
    <p:sldId id="28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005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F664F5C7-59E6-4273-AC76-AA00B8880036}" type="datetimeFigureOut">
              <a:rPr lang="en-US" smtClean="0"/>
              <a:t>4/17/2020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7DB630AA-C83A-4EA0-94EF-6BBE0C04B509}"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64F5C7-59E6-4273-AC76-AA00B8880036}" type="datetimeFigureOut">
              <a:rPr lang="en-US" smtClean="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630AA-C83A-4EA0-94EF-6BBE0C04B50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64F5C7-59E6-4273-AC76-AA00B8880036}" type="datetimeFigureOut">
              <a:rPr lang="en-US" smtClean="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630AA-C83A-4EA0-94EF-6BBE0C04B50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64F5C7-59E6-4273-AC76-AA00B8880036}" type="datetimeFigureOut">
              <a:rPr lang="en-US" smtClean="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630AA-C83A-4EA0-94EF-6BBE0C04B50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664F5C7-59E6-4273-AC76-AA00B8880036}" type="datetimeFigureOut">
              <a:rPr lang="en-US" smtClean="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630AA-C83A-4EA0-94EF-6BBE0C04B509}"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664F5C7-59E6-4273-AC76-AA00B8880036}" type="datetimeFigureOut">
              <a:rPr lang="en-US" smtClean="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B630AA-C83A-4EA0-94EF-6BBE0C04B50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664F5C7-59E6-4273-AC76-AA00B8880036}" type="datetimeFigureOut">
              <a:rPr lang="en-US" smtClean="0"/>
              <a:t>4/17/2020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B630AA-C83A-4EA0-94EF-6BBE0C04B50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F664F5C7-59E6-4273-AC76-AA00B8880036}" type="datetimeFigureOut">
              <a:rPr lang="en-US" smtClean="0"/>
              <a:t>4/17/2020</a:t>
            </a:fld>
            <a:endParaRPr lang="en-US" dirty="0"/>
          </a:p>
        </p:txBody>
      </p:sp>
      <p:sp>
        <p:nvSpPr>
          <p:cNvPr id="8" name="Slide Number Placeholder 7"/>
          <p:cNvSpPr>
            <a:spLocks noGrp="1"/>
          </p:cNvSpPr>
          <p:nvPr>
            <p:ph type="sldNum" sz="quarter" idx="11"/>
          </p:nvPr>
        </p:nvSpPr>
        <p:spPr/>
        <p:txBody>
          <a:bodyPr/>
          <a:lstStyle/>
          <a:p>
            <a:fld id="{7DB630AA-C83A-4EA0-94EF-6BBE0C04B509}"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64F5C7-59E6-4273-AC76-AA00B8880036}" type="datetimeFigureOut">
              <a:rPr lang="en-US" smtClean="0"/>
              <a:t>4/17/2020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B630AA-C83A-4EA0-94EF-6BBE0C04B50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664F5C7-59E6-4273-AC76-AA00B8880036}" type="datetimeFigureOut">
              <a:rPr lang="en-US" smtClean="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7DB630AA-C83A-4EA0-94EF-6BBE0C04B50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F664F5C7-59E6-4273-AC76-AA00B8880036}" type="datetimeFigureOut">
              <a:rPr lang="en-US" smtClean="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B630AA-C83A-4EA0-94EF-6BBE0C04B50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664F5C7-59E6-4273-AC76-AA00B8880036}" type="datetimeFigureOut">
              <a:rPr lang="en-US" smtClean="0"/>
              <a:t>4/17/2020</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DB630AA-C83A-4EA0-94EF-6BBE0C04B509}"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4.jpeg"/><Relationship Id="rId1" Type="http://schemas.openxmlformats.org/officeDocument/2006/relationships/slideLayout" Target="../slideLayouts/slideLayout7.xml"/><Relationship Id="rId5" Type="http://schemas.microsoft.com/office/2007/relationships/hdphoto" Target="../media/hdphoto11.wdp"/><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1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5.png"/><Relationship Id="rId5" Type="http://schemas.microsoft.com/office/2007/relationships/hdphoto" Target="../media/hdphoto3.wdp"/><Relationship Id="rId10" Type="http://schemas.openxmlformats.org/officeDocument/2006/relationships/image" Target="../media/image14.png"/><Relationship Id="rId4" Type="http://schemas.openxmlformats.org/officeDocument/2006/relationships/image" Target="../media/image11.jpeg"/><Relationship Id="rId9"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jpeg"/><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2.jpeg"/><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extLst>
              <a:ext uri="{BEBA8EAE-BF5A-486C-A8C5-ECC9F3942E4B}">
                <a14:imgProps xmlns:a14="http://schemas.microsoft.com/office/drawing/2010/main">
                  <a14:imgLayer r:embed="rId3">
                    <a14:imgEffect>
                      <a14:artisticLineDrawing trans="78000"/>
                    </a14:imgEffect>
                  </a14:imgLayer>
                </a14:imgProps>
              </a:ext>
              <a:ext uri="{28A0092B-C50C-407E-A947-70E740481C1C}">
                <a14:useLocalDpi xmlns:a14="http://schemas.microsoft.com/office/drawing/2010/main" val="0"/>
              </a:ext>
            </a:extLst>
          </a:blip>
          <a:srcRect t="36179" b="26244"/>
          <a:stretch/>
        </p:blipFill>
        <p:spPr>
          <a:xfrm>
            <a:off x="0" y="936010"/>
            <a:ext cx="9144000" cy="1934664"/>
          </a:xfrm>
          <a:prstGeom prst="rect">
            <a:avLst/>
          </a:prstGeom>
          <a:effectLst>
            <a:outerShdw blurRad="50800" dist="50800" dir="5400000" algn="ctr" rotWithShape="0">
              <a:schemeClr val="bg1">
                <a:lumMod val="95000"/>
                <a:lumOff val="5000"/>
                <a:alpha val="77000"/>
              </a:schemeClr>
            </a:outerShdw>
          </a:effectLst>
        </p:spPr>
      </p:pic>
      <p:sp>
        <p:nvSpPr>
          <p:cNvPr id="7" name="AutoShape 5" descr="Image result for iso9001:2008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7" descr="Image result for iso9001:2008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9" descr="Image result for iso9001:2008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4" name="Group 13"/>
          <p:cNvGrpSpPr/>
          <p:nvPr/>
        </p:nvGrpSpPr>
        <p:grpSpPr>
          <a:xfrm>
            <a:off x="98673" y="-77223"/>
            <a:ext cx="5769613" cy="2272147"/>
            <a:chOff x="155576" y="263197"/>
            <a:chExt cx="6045114" cy="2582863"/>
          </a:xfrm>
        </p:grpSpPr>
        <p:sp>
          <p:nvSpPr>
            <p:cNvPr id="3" name="Rectangle 2"/>
            <p:cNvSpPr/>
            <p:nvPr/>
          </p:nvSpPr>
          <p:spPr>
            <a:xfrm>
              <a:off x="155576" y="409681"/>
              <a:ext cx="6045114" cy="1746365"/>
            </a:xfrm>
            <a:prstGeom prst="rect">
              <a:avLst/>
            </a:prstGeom>
            <a:solidFill>
              <a:srgbClr val="EAEAEA"/>
            </a:solidFill>
            <a:ln w="28575" cap="rnd">
              <a:solidFill>
                <a:schemeClr val="bg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327" y="263197"/>
              <a:ext cx="5867574" cy="258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724789" y="1433973"/>
              <a:ext cx="3294654" cy="461665"/>
            </a:xfrm>
            <a:prstGeom prst="rect">
              <a:avLst/>
            </a:prstGeom>
            <a:noFill/>
          </p:spPr>
          <p:txBody>
            <a:bodyPr wrap="square" rtlCol="0">
              <a:spAutoFit/>
            </a:bodyPr>
            <a:lstStyle/>
            <a:p>
              <a:r>
                <a:rPr lang="en-US" sz="2400" b="1" i="1" dirty="0">
                  <a:solidFill>
                    <a:srgbClr val="005A9E"/>
                  </a:solidFill>
                  <a:latin typeface="Times New Roman" panose="02020603050405020304" pitchFamily="18" charset="0"/>
                  <a:cs typeface="Times New Roman" panose="02020603050405020304" pitchFamily="18" charset="0"/>
                </a:rPr>
                <a:t>Your Tooling Solutions</a:t>
              </a:r>
            </a:p>
          </p:txBody>
        </p:sp>
      </p:grpSp>
      <p:sp>
        <p:nvSpPr>
          <p:cNvPr id="2" name="Rectangle 1"/>
          <p:cNvSpPr/>
          <p:nvPr/>
        </p:nvSpPr>
        <p:spPr>
          <a:xfrm>
            <a:off x="155575" y="3167994"/>
            <a:ext cx="6938846" cy="2492990"/>
          </a:xfrm>
          <a:prstGeom prst="rect">
            <a:avLst/>
          </a:prstGeom>
        </p:spPr>
        <p:txBody>
          <a:bodyPr wrap="square">
            <a:spAutoFit/>
          </a:bodyPr>
          <a:lstStyle/>
          <a:p>
            <a:r>
              <a:rPr lang="en-US" sz="1300" dirty="0">
                <a:effectLst>
                  <a:outerShdw blurRad="38100" dist="38100" dir="2700000" algn="tl">
                    <a:srgbClr val="000000">
                      <a:alpha val="43137"/>
                    </a:srgbClr>
                  </a:outerShdw>
                </a:effectLst>
              </a:rPr>
              <a:t>Liberty Tool, Inc. has been in business in the Metro Detroit area since 1995. Employing over 25 skilled tradesmen and operating 24 hours per day. We can support all facets of your manufacturing needs. From concept  to completion, our skilled team can meet all your design, build and inspection needs.</a:t>
            </a:r>
          </a:p>
          <a:p>
            <a:r>
              <a:rPr lang="en-US" sz="1300" dirty="0">
                <a:effectLst>
                  <a:outerShdw blurRad="38100" dist="38100" dir="2700000" algn="tl">
                    <a:srgbClr val="000000">
                      <a:alpha val="43137"/>
                    </a:srgbClr>
                  </a:outerShdw>
                </a:effectLst>
              </a:rPr>
              <a:t> </a:t>
            </a:r>
          </a:p>
          <a:p>
            <a:r>
              <a:rPr lang="en-US" sz="1300" dirty="0">
                <a:effectLst>
                  <a:outerShdw blurRad="38100" dist="38100" dir="2700000" algn="tl">
                    <a:srgbClr val="000000">
                      <a:alpha val="43137"/>
                    </a:srgbClr>
                  </a:outerShdw>
                </a:effectLst>
              </a:rPr>
              <a:t>Utilizing our 30,000 square foot climate controlled facility we can support tooling and part production large and small. Our ERP management software insures efficiency in all of our operations. </a:t>
            </a:r>
          </a:p>
          <a:p>
            <a:endParaRPr lang="en-US" sz="1300" dirty="0">
              <a:effectLst>
                <a:outerShdw blurRad="38100" dist="38100" dir="2700000" algn="tl">
                  <a:srgbClr val="000000">
                    <a:alpha val="43137"/>
                  </a:srgbClr>
                </a:outerShdw>
              </a:effectLst>
            </a:endParaRPr>
          </a:p>
          <a:p>
            <a:r>
              <a:rPr lang="en-US" sz="1300" dirty="0">
                <a:effectLst>
                  <a:outerShdw blurRad="38100" dist="38100" dir="2700000" algn="tl">
                    <a:srgbClr val="000000">
                      <a:alpha val="43137"/>
                    </a:srgbClr>
                  </a:outerShdw>
                </a:effectLst>
              </a:rPr>
              <a:t>We stand out from the crowd with competitive pricing, on time delivery, and high quality standards.</a:t>
            </a:r>
            <a:r>
              <a:rPr lang="en-US" sz="1300" i="1" dirty="0"/>
              <a:t> We are looking forward to supporting all of your needs building a relationship you can depend on.</a:t>
            </a:r>
            <a:r>
              <a:rPr lang="en-US" sz="1300" dirty="0">
                <a:effectLst>
                  <a:outerShdw blurRad="38100" dist="38100" dir="2700000" algn="tl">
                    <a:srgbClr val="000000">
                      <a:alpha val="43137"/>
                    </a:srgbClr>
                  </a:outerShdw>
                </a:effectLst>
              </a:rPr>
              <a:t> </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975" y="5986667"/>
            <a:ext cx="987818" cy="691473"/>
          </a:xfrm>
          <a:prstGeom prst="rect">
            <a:avLst/>
          </a:prstGeom>
          <a:ln w="25400">
            <a:solidFill>
              <a:schemeClr val="bg1">
                <a:lumMod val="95000"/>
                <a:lumOff val="5000"/>
              </a:schemeClr>
            </a:solidFill>
          </a:ln>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7799" y="5986666"/>
            <a:ext cx="1041317" cy="691473"/>
          </a:xfrm>
          <a:prstGeom prst="rect">
            <a:avLst/>
          </a:prstGeom>
          <a:ln w="25400">
            <a:solidFill>
              <a:schemeClr val="bg1">
                <a:lumMod val="95000"/>
                <a:lumOff val="5000"/>
              </a:schemeClr>
            </a:solidFill>
          </a:ln>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9369" y="5979143"/>
            <a:ext cx="748222" cy="698997"/>
          </a:xfrm>
          <a:prstGeom prst="rect">
            <a:avLst/>
          </a:prstGeom>
          <a:ln w="25400">
            <a:solidFill>
              <a:schemeClr val="bg1">
                <a:lumMod val="95000"/>
                <a:lumOff val="5000"/>
              </a:schemeClr>
            </a:solidFill>
          </a:ln>
          <a:effectLst>
            <a:outerShdw blurRad="50800" dist="38100" dir="2700000" algn="tl" rotWithShape="0">
              <a:schemeClr val="bg1">
                <a:alpha val="40000"/>
              </a:scheme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48538" y="5128911"/>
            <a:ext cx="1532021" cy="1700463"/>
          </a:xfrm>
          <a:prstGeom prst="rect">
            <a:avLst/>
          </a:prstGeom>
          <a:ln w="25400">
            <a:solidFill>
              <a:schemeClr val="bg1">
                <a:lumMod val="75000"/>
                <a:lumOff val="25000"/>
              </a:schemeClr>
            </a:solidFill>
          </a:ln>
          <a:effectLst>
            <a:outerShdw blurRad="50800" dist="50800" dir="5400000" sx="80000" sy="80000" algn="ctr" rotWithShape="0">
              <a:schemeClr val="bg1"/>
            </a:outerShdw>
          </a:effectLst>
        </p:spPr>
      </p:pic>
      <p:sp>
        <p:nvSpPr>
          <p:cNvPr id="13" name="TextBox 12"/>
          <p:cNvSpPr txBox="1"/>
          <p:nvPr/>
        </p:nvSpPr>
        <p:spPr>
          <a:xfrm>
            <a:off x="7344665" y="4841777"/>
            <a:ext cx="1694695" cy="246221"/>
          </a:xfrm>
          <a:prstGeom prst="rect">
            <a:avLst/>
          </a:prstGeom>
          <a:noFill/>
        </p:spPr>
        <p:txBody>
          <a:bodyPr wrap="none" rtlCol="0">
            <a:spAutoFit/>
          </a:bodyPr>
          <a:lstStyle/>
          <a:p>
            <a:r>
              <a:rPr lang="en-US" sz="1000" dirty="0"/>
              <a:t>Boeing Excellence Awards</a:t>
            </a:r>
          </a:p>
        </p:txBody>
      </p:sp>
      <p:pic>
        <p:nvPicPr>
          <p:cNvPr id="16" name="Picture 15">
            <a:extLst>
              <a:ext uri="{FF2B5EF4-FFF2-40B4-BE49-F238E27FC236}">
                <a16:creationId xmlns:a16="http://schemas.microsoft.com/office/drawing/2014/main" id="{B67E042F-052C-4FE9-86E7-CFF11E6CF73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2223" t="8889" r="10000" b="5186"/>
          <a:stretch/>
        </p:blipFill>
        <p:spPr>
          <a:xfrm>
            <a:off x="7193089" y="3005280"/>
            <a:ext cx="1827221" cy="173736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94075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228600"/>
            <a:ext cx="6596742" cy="646331"/>
          </a:xfrm>
          <a:prstGeom prst="rect">
            <a:avLst/>
          </a:prstGeom>
        </p:spPr>
        <p:txBody>
          <a:bodyPr wrap="square">
            <a:spAutoFit/>
          </a:bodyPr>
          <a:lstStyle>
            <a:defPPr>
              <a:defRPr lang="en-US"/>
            </a:defPPr>
            <a:lvl1pPr algn="ctr">
              <a:defRPr sz="3600">
                <a:solidFill>
                  <a:schemeClr val="tx1">
                    <a:lumMod val="65000"/>
                  </a:schemeClr>
                </a:solidFill>
              </a:defRPr>
            </a:lvl1pPr>
          </a:lstStyle>
          <a:p>
            <a:r>
              <a:rPr lang="en-US" dirty="0">
                <a:latin typeface="Arial" panose="020B0604020202020204" pitchFamily="34" charset="0"/>
                <a:cs typeface="Arial" panose="020B0604020202020204" pitchFamily="34" charset="0"/>
              </a:rPr>
              <a:t>Vacuum Mill Fixtures</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81000" y="1076343"/>
            <a:ext cx="6603091" cy="3504019"/>
          </a:xfrm>
          <a:prstGeom prst="rect">
            <a:avLst/>
          </a:prstGeom>
          <a:ln w="25400" cap="rnd">
            <a:solidFill>
              <a:schemeClr val="tx2">
                <a:lumMod val="50000"/>
              </a:schemeClr>
            </a:solidFill>
          </a:ln>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072042" y="3773993"/>
            <a:ext cx="3824099" cy="2873538"/>
          </a:xfrm>
          <a:prstGeom prst="rect">
            <a:avLst/>
          </a:prstGeom>
          <a:ln w="25400" cap="rnd">
            <a:solidFill>
              <a:schemeClr val="tx2">
                <a:lumMod val="50000"/>
              </a:schemeClr>
            </a:solidFill>
          </a:ln>
        </p:spPr>
      </p:pic>
    </p:spTree>
    <p:extLst>
      <p:ext uri="{BB962C8B-B14F-4D97-AF65-F5344CB8AC3E}">
        <p14:creationId xmlns:p14="http://schemas.microsoft.com/office/powerpoint/2010/main" val="1713777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37729" y="304800"/>
            <a:ext cx="5606142" cy="646331"/>
          </a:xfrm>
          <a:prstGeom prst="rect">
            <a:avLst/>
          </a:prstGeom>
        </p:spPr>
        <p:txBody>
          <a:bodyPr wrap="square">
            <a:spAutoFit/>
          </a:bodyPr>
          <a:lstStyle>
            <a:defPPr>
              <a:defRPr lang="en-US"/>
            </a:defPPr>
            <a:lvl1pPr algn="ctr">
              <a:defRPr sz="3600">
                <a:solidFill>
                  <a:schemeClr val="tx1">
                    <a:lumMod val="65000"/>
                  </a:schemeClr>
                </a:solidFill>
                <a:latin typeface="Arial" panose="020B0604020202020204" pitchFamily="34" charset="0"/>
                <a:cs typeface="Arial" panose="020B0604020202020204" pitchFamily="34" charset="0"/>
              </a:defRPr>
            </a:lvl1pPr>
          </a:lstStyle>
          <a:p>
            <a:r>
              <a:rPr lang="en-US" dirty="0"/>
              <a:t>Trim Drill Fixtures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004" y="3350288"/>
            <a:ext cx="4516867" cy="3316941"/>
          </a:xfrm>
          <a:prstGeom prst="rect">
            <a:avLst/>
          </a:prstGeom>
          <a:ln w="25400" cap="rnd">
            <a:solidFill>
              <a:schemeClr val="tx2">
                <a:lumMod val="50000"/>
              </a:schemeClr>
            </a:solid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190" y="1106143"/>
            <a:ext cx="3880884" cy="3084857"/>
          </a:xfrm>
          <a:prstGeom prst="rect">
            <a:avLst/>
          </a:prstGeom>
          <a:ln w="25400" cap="rnd">
            <a:solidFill>
              <a:schemeClr val="tx2">
                <a:lumMod val="50000"/>
              </a:schemeClr>
            </a:solidFill>
          </a:ln>
        </p:spPr>
      </p:pic>
    </p:spTree>
    <p:extLst>
      <p:ext uri="{BB962C8B-B14F-4D97-AF65-F5344CB8AC3E}">
        <p14:creationId xmlns:p14="http://schemas.microsoft.com/office/powerpoint/2010/main" val="84624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1" y="457200"/>
            <a:ext cx="4158342" cy="646331"/>
          </a:xfrm>
          <a:prstGeom prst="rect">
            <a:avLst/>
          </a:prstGeom>
        </p:spPr>
        <p:txBody>
          <a:bodyPr wrap="square">
            <a:spAutoFit/>
          </a:bodyPr>
          <a:lstStyle>
            <a:defPPr>
              <a:defRPr lang="en-US"/>
            </a:defPPr>
            <a:lvl1pPr algn="ctr">
              <a:defRPr sz="3600">
                <a:solidFill>
                  <a:schemeClr val="tx1">
                    <a:lumMod val="65000"/>
                  </a:schemeClr>
                </a:solidFill>
                <a:latin typeface="Arial" panose="020B0604020202020204" pitchFamily="34" charset="0"/>
                <a:cs typeface="Arial" panose="020B0604020202020204" pitchFamily="34" charset="0"/>
              </a:defRPr>
            </a:lvl1pPr>
          </a:lstStyle>
          <a:p>
            <a:r>
              <a:rPr lang="en-US" i="1" dirty="0">
                <a:effectLst>
                  <a:outerShdw blurRad="38100" dist="38100" dir="2700000" algn="tl">
                    <a:srgbClr val="000000">
                      <a:alpha val="43137"/>
                    </a:srgbClr>
                  </a:outerShdw>
                </a:effectLst>
              </a:rPr>
              <a:t>Bond Tools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138" y="1447800"/>
            <a:ext cx="8299268" cy="5181600"/>
          </a:xfrm>
          <a:prstGeom prst="rect">
            <a:avLst/>
          </a:prstGeom>
          <a:ln w="25400" cap="rnd">
            <a:solidFill>
              <a:schemeClr val="tx2">
                <a:lumMod val="50000"/>
              </a:schemeClr>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275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78138" y="1533299"/>
            <a:ext cx="3505200" cy="2644979"/>
          </a:xfrm>
          <a:prstGeom prst="rect">
            <a:avLst/>
          </a:prstGeom>
          <a:ln w="25400" cap="rnd">
            <a:solidFill>
              <a:schemeClr val="tx2">
                <a:lumMod val="50000"/>
              </a:schemeClr>
            </a:solidFill>
          </a:ln>
        </p:spPr>
      </p:pic>
      <p:sp>
        <p:nvSpPr>
          <p:cNvPr id="2" name="Rectangle 1"/>
          <p:cNvSpPr/>
          <p:nvPr/>
        </p:nvSpPr>
        <p:spPr>
          <a:xfrm>
            <a:off x="2743200" y="281981"/>
            <a:ext cx="3767185" cy="1200329"/>
          </a:xfrm>
          <a:prstGeom prst="rect">
            <a:avLst/>
          </a:prstGeom>
        </p:spPr>
        <p:txBody>
          <a:bodyPr wrap="square">
            <a:spAutoFit/>
          </a:bodyPr>
          <a:lstStyle/>
          <a:p>
            <a:pPr algn="ctr"/>
            <a:r>
              <a:rPr lang="en-US" sz="3600" i="1" dirty="0">
                <a:solidFill>
                  <a:schemeClr val="tx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Assembly Tooling Design and Build</a:t>
            </a:r>
          </a:p>
        </p:txBody>
      </p:sp>
      <p:pic>
        <p:nvPicPr>
          <p:cNvPr id="6" name="Picture 5">
            <a:extLst>
              <a:ext uri="{FF2B5EF4-FFF2-40B4-BE49-F238E27FC236}">
                <a16:creationId xmlns:a16="http://schemas.microsoft.com/office/drawing/2014/main" id="{C18F330A-1C4B-4607-ADE0-BFC22EFD99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4181326"/>
            <a:ext cx="5232062" cy="2416029"/>
          </a:xfrm>
          <a:prstGeom prst="rect">
            <a:avLst/>
          </a:prstGeom>
        </p:spPr>
      </p:pic>
    </p:spTree>
    <p:extLst>
      <p:ext uri="{BB962C8B-B14F-4D97-AF65-F5344CB8AC3E}">
        <p14:creationId xmlns:p14="http://schemas.microsoft.com/office/powerpoint/2010/main" val="936958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2789" y="228600"/>
            <a:ext cx="7053942" cy="646331"/>
          </a:xfrm>
          <a:prstGeom prst="rect">
            <a:avLst/>
          </a:prstGeom>
        </p:spPr>
        <p:txBody>
          <a:bodyPr wrap="square">
            <a:spAutoFit/>
          </a:bodyPr>
          <a:lstStyle>
            <a:defPPr>
              <a:defRPr lang="en-US"/>
            </a:defPPr>
            <a:lvl1pPr algn="ctr">
              <a:defRPr sz="3600">
                <a:solidFill>
                  <a:schemeClr val="tx1">
                    <a:lumMod val="65000"/>
                  </a:schemeClr>
                </a:solidFill>
                <a:latin typeface="Arial" panose="020B0604020202020204" pitchFamily="34" charset="0"/>
                <a:cs typeface="Arial" panose="020B0604020202020204" pitchFamily="34" charset="0"/>
              </a:defRPr>
            </a:lvl1pPr>
          </a:lstStyle>
          <a:p>
            <a:r>
              <a:rPr lang="en-US" i="1" dirty="0">
                <a:effectLst>
                  <a:outerShdw blurRad="38100" dist="38100" dir="2700000" algn="tl">
                    <a:srgbClr val="000000">
                      <a:alpha val="43137"/>
                    </a:srgbClr>
                  </a:outerShdw>
                </a:effectLst>
              </a:rPr>
              <a:t>Overhead Moving Equipment</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81000" y="1062945"/>
            <a:ext cx="3429000" cy="3052631"/>
          </a:xfrm>
          <a:prstGeom prst="rect">
            <a:avLst/>
          </a:prstGeom>
          <a:ln w="25400" cap="rnd">
            <a:solidFill>
              <a:schemeClr val="tx2">
                <a:lumMod val="50000"/>
              </a:schemeClr>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9760" y="2234921"/>
            <a:ext cx="4474028" cy="4108938"/>
          </a:xfrm>
          <a:prstGeom prst="rect">
            <a:avLst/>
          </a:prstGeom>
          <a:ln w="25400" cap="rnd">
            <a:solidFill>
              <a:schemeClr val="tx2">
                <a:lumMod val="50000"/>
              </a:schemeClr>
            </a:solidFill>
          </a:ln>
        </p:spPr>
      </p:pic>
    </p:spTree>
    <p:extLst>
      <p:ext uri="{BB962C8B-B14F-4D97-AF65-F5344CB8AC3E}">
        <p14:creationId xmlns:p14="http://schemas.microsoft.com/office/powerpoint/2010/main" val="936446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2789" y="228600"/>
            <a:ext cx="7053942" cy="646331"/>
          </a:xfrm>
          <a:prstGeom prst="rect">
            <a:avLst/>
          </a:prstGeom>
        </p:spPr>
        <p:txBody>
          <a:bodyPr wrap="square">
            <a:spAutoFit/>
          </a:bodyPr>
          <a:lstStyle>
            <a:defPPr>
              <a:defRPr lang="en-US"/>
            </a:defPPr>
            <a:lvl1pPr algn="ctr">
              <a:defRPr sz="3600">
                <a:solidFill>
                  <a:schemeClr val="tx1">
                    <a:lumMod val="65000"/>
                  </a:schemeClr>
                </a:solidFill>
                <a:latin typeface="Arial" panose="020B0604020202020204" pitchFamily="34" charset="0"/>
                <a:cs typeface="Arial" panose="020B0604020202020204" pitchFamily="34" charset="0"/>
              </a:defRPr>
            </a:lvl1pPr>
          </a:lstStyle>
          <a:p>
            <a:r>
              <a:rPr lang="en-US" i="1" dirty="0">
                <a:effectLst>
                  <a:outerShdw blurRad="38100" dist="38100" dir="2700000" algn="tl">
                    <a:srgbClr val="000000">
                      <a:alpha val="43137"/>
                    </a:srgbClr>
                  </a:outerShdw>
                </a:effectLst>
              </a:rPr>
              <a:t>Complex Carbon Fiber Machining</a:t>
            </a:r>
          </a:p>
        </p:txBody>
      </p:sp>
      <p:pic>
        <p:nvPicPr>
          <p:cNvPr id="5" name="Picture 4">
            <a:extLst>
              <a:ext uri="{FF2B5EF4-FFF2-40B4-BE49-F238E27FC236}">
                <a16:creationId xmlns:a16="http://schemas.microsoft.com/office/drawing/2014/main" id="{9382A94E-8D27-4F37-9826-5D7CC734EE70}"/>
              </a:ext>
            </a:extLst>
          </p:cNvPr>
          <p:cNvPicPr>
            <a:picLocks noChangeAspect="1"/>
          </p:cNvPicPr>
          <p:nvPr/>
        </p:nvPicPr>
        <p:blipFill>
          <a:blip r:embed="rId2"/>
          <a:stretch>
            <a:fillRect/>
          </a:stretch>
        </p:blipFill>
        <p:spPr>
          <a:xfrm>
            <a:off x="4814922" y="3625291"/>
            <a:ext cx="4017264" cy="3004109"/>
          </a:xfrm>
          <a:prstGeom prst="rect">
            <a:avLst/>
          </a:prstGeom>
        </p:spPr>
      </p:pic>
      <p:pic>
        <p:nvPicPr>
          <p:cNvPr id="6" name="Picture 5">
            <a:extLst>
              <a:ext uri="{FF2B5EF4-FFF2-40B4-BE49-F238E27FC236}">
                <a16:creationId xmlns:a16="http://schemas.microsoft.com/office/drawing/2014/main" id="{6FD9D712-A6BD-48D1-A4CE-23850F7ED18D}"/>
              </a:ext>
            </a:extLst>
          </p:cNvPr>
          <p:cNvPicPr>
            <a:picLocks noChangeAspect="1"/>
          </p:cNvPicPr>
          <p:nvPr/>
        </p:nvPicPr>
        <p:blipFill>
          <a:blip r:embed="rId3"/>
          <a:stretch>
            <a:fillRect/>
          </a:stretch>
        </p:blipFill>
        <p:spPr>
          <a:xfrm>
            <a:off x="305718" y="1219200"/>
            <a:ext cx="4266282" cy="3190105"/>
          </a:xfrm>
          <a:prstGeom prst="rect">
            <a:avLst/>
          </a:prstGeom>
        </p:spPr>
      </p:pic>
    </p:spTree>
    <p:extLst>
      <p:ext uri="{BB962C8B-B14F-4D97-AF65-F5344CB8AC3E}">
        <p14:creationId xmlns:p14="http://schemas.microsoft.com/office/powerpoint/2010/main" val="176324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1258" y="368457"/>
            <a:ext cx="8665028" cy="646331"/>
          </a:xfrm>
          <a:prstGeom prst="rect">
            <a:avLst/>
          </a:prstGeom>
        </p:spPr>
        <p:txBody>
          <a:bodyPr wrap="square">
            <a:spAutoFit/>
          </a:bodyPr>
          <a:lstStyle>
            <a:defPPr>
              <a:defRPr lang="en-US"/>
            </a:defPPr>
            <a:lvl1pPr algn="ctr">
              <a:defRPr sz="3600">
                <a:solidFill>
                  <a:schemeClr val="tx1">
                    <a:lumMod val="65000"/>
                  </a:schemeClr>
                </a:solidFill>
                <a:latin typeface="Arial" panose="020B0604020202020204" pitchFamily="34" charset="0"/>
                <a:cs typeface="Arial" panose="020B0604020202020204" pitchFamily="34" charset="0"/>
              </a:defRPr>
            </a:lvl1pPr>
          </a:lstStyle>
          <a:p>
            <a:r>
              <a:rPr lang="en-US" i="1" dirty="0"/>
              <a:t>Large Assembly Tooling</a:t>
            </a:r>
          </a:p>
        </p:txBody>
      </p:sp>
      <p:pic>
        <p:nvPicPr>
          <p:cNvPr id="2" name="Picture 1">
            <a:extLst>
              <a:ext uri="{FF2B5EF4-FFF2-40B4-BE49-F238E27FC236}">
                <a16:creationId xmlns:a16="http://schemas.microsoft.com/office/drawing/2014/main" id="{75056EEA-C1DA-45A0-9F9D-B539397F49BA}"/>
              </a:ext>
            </a:extLst>
          </p:cNvPr>
          <p:cNvPicPr>
            <a:picLocks noChangeAspect="1"/>
          </p:cNvPicPr>
          <p:nvPr/>
        </p:nvPicPr>
        <p:blipFill>
          <a:blip r:embed="rId2"/>
          <a:stretch>
            <a:fillRect/>
          </a:stretch>
        </p:blipFill>
        <p:spPr>
          <a:xfrm>
            <a:off x="271237" y="2057400"/>
            <a:ext cx="4369732" cy="3276600"/>
          </a:xfrm>
          <a:prstGeom prst="rect">
            <a:avLst/>
          </a:prstGeom>
        </p:spPr>
      </p:pic>
      <p:pic>
        <p:nvPicPr>
          <p:cNvPr id="6" name="Picture 5">
            <a:extLst>
              <a:ext uri="{FF2B5EF4-FFF2-40B4-BE49-F238E27FC236}">
                <a16:creationId xmlns:a16="http://schemas.microsoft.com/office/drawing/2014/main" id="{1FC91D63-A17D-43F4-B252-A3184FA2B798}"/>
              </a:ext>
            </a:extLst>
          </p:cNvPr>
          <p:cNvPicPr>
            <a:picLocks noChangeAspect="1"/>
          </p:cNvPicPr>
          <p:nvPr/>
        </p:nvPicPr>
        <p:blipFill>
          <a:blip r:embed="rId3"/>
          <a:stretch>
            <a:fillRect/>
          </a:stretch>
        </p:blipFill>
        <p:spPr>
          <a:xfrm>
            <a:off x="5486400" y="1371600"/>
            <a:ext cx="2784529" cy="4931664"/>
          </a:xfrm>
          <a:prstGeom prst="rect">
            <a:avLst/>
          </a:prstGeom>
        </p:spPr>
      </p:pic>
    </p:spTree>
    <p:extLst>
      <p:ext uri="{BB962C8B-B14F-4D97-AF65-F5344CB8AC3E}">
        <p14:creationId xmlns:p14="http://schemas.microsoft.com/office/powerpoint/2010/main" val="187991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50386F-1F2F-4A38-AD57-5AA941E75C54}"/>
              </a:ext>
            </a:extLst>
          </p:cNvPr>
          <p:cNvSpPr txBox="1"/>
          <p:nvPr/>
        </p:nvSpPr>
        <p:spPr>
          <a:xfrm>
            <a:off x="2366601" y="304800"/>
            <a:ext cx="4410797" cy="646331"/>
          </a:xfrm>
          <a:prstGeom prst="rect">
            <a:avLst/>
          </a:prstGeom>
        </p:spPr>
        <p:txBody>
          <a:bodyPr wrap="square">
            <a:spAutoFit/>
          </a:bodyPr>
          <a:lstStyle>
            <a:defPPr>
              <a:defRPr lang="en-US"/>
            </a:defPPr>
            <a:lvl1pPr algn="ctr">
              <a:defRPr sz="3600">
                <a:solidFill>
                  <a:schemeClr val="tx1">
                    <a:lumMod val="65000"/>
                  </a:schemeClr>
                </a:solidFill>
                <a:latin typeface="Arial" panose="020B0604020202020204" pitchFamily="34" charset="0"/>
                <a:cs typeface="Arial" panose="020B0604020202020204" pitchFamily="34" charset="0"/>
              </a:defRPr>
            </a:lvl1pPr>
          </a:lstStyle>
          <a:p>
            <a:r>
              <a:rPr lang="en-US" i="1" dirty="0">
                <a:effectLst>
                  <a:outerShdw blurRad="38100" dist="38100" dir="2700000" algn="tl">
                    <a:srgbClr val="000000">
                      <a:alpha val="43137"/>
                    </a:srgbClr>
                  </a:outerShdw>
                </a:effectLst>
              </a:rPr>
              <a:t>Soft Tooling</a:t>
            </a:r>
          </a:p>
        </p:txBody>
      </p:sp>
      <p:pic>
        <p:nvPicPr>
          <p:cNvPr id="7" name="Picture 2">
            <a:extLst>
              <a:ext uri="{FF2B5EF4-FFF2-40B4-BE49-F238E27FC236}">
                <a16:creationId xmlns:a16="http://schemas.microsoft.com/office/drawing/2014/main" id="{D76D3B22-AF6A-4A8F-A513-1DFA75D2C1A6}"/>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57200" y="1219200"/>
            <a:ext cx="3375076" cy="2514599"/>
          </a:xfrm>
          <a:prstGeom prst="rect">
            <a:avLst/>
          </a:prstGeom>
          <a:ln w="25400" cap="rnd">
            <a:solidFill>
              <a:schemeClr val="tx2">
                <a:lumMod val="50000"/>
              </a:schemeClr>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3FEBAD04-73D2-4C28-A90C-1020508909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034196" y="1905001"/>
            <a:ext cx="5486402" cy="4114801"/>
          </a:xfrm>
          <a:prstGeom prst="rect">
            <a:avLst/>
          </a:prstGeom>
        </p:spPr>
      </p:pic>
      <p:pic>
        <p:nvPicPr>
          <p:cNvPr id="10" name="Picture 9">
            <a:extLst>
              <a:ext uri="{FF2B5EF4-FFF2-40B4-BE49-F238E27FC236}">
                <a16:creationId xmlns:a16="http://schemas.microsoft.com/office/drawing/2014/main" id="{1EB0850A-E1BB-4A10-BFC4-60F0A618AD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4149059"/>
            <a:ext cx="3375076" cy="2531307"/>
          </a:xfrm>
          <a:prstGeom prst="rect">
            <a:avLst/>
          </a:prstGeom>
        </p:spPr>
      </p:pic>
    </p:spTree>
    <p:extLst>
      <p:ext uri="{BB962C8B-B14F-4D97-AF65-F5344CB8AC3E}">
        <p14:creationId xmlns:p14="http://schemas.microsoft.com/office/powerpoint/2010/main" val="2921882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157" y="474345"/>
            <a:ext cx="4572000" cy="2031325"/>
          </a:xfrm>
          <a:prstGeom prst="rect">
            <a:avLst/>
          </a:prstGeom>
        </p:spPr>
        <p:txBody>
          <a:bodyPr>
            <a:spAutoFit/>
          </a:bodyPr>
          <a:lstStyle/>
          <a:p>
            <a:r>
              <a:rPr lang="en-US" b="1" i="1" dirty="0"/>
              <a:t>Phone</a:t>
            </a:r>
            <a:r>
              <a:rPr lang="en-US" i="1" dirty="0"/>
              <a:t>  (586) 726-2449</a:t>
            </a:r>
            <a:br>
              <a:rPr lang="en-US" i="1" dirty="0"/>
            </a:br>
            <a:r>
              <a:rPr lang="en-US" b="1" i="1" dirty="0"/>
              <a:t>Fax</a:t>
            </a:r>
            <a:r>
              <a:rPr lang="en-US" i="1" dirty="0"/>
              <a:t>       (586) 726-1377</a:t>
            </a:r>
            <a:br>
              <a:rPr lang="en-US" i="1" dirty="0"/>
            </a:br>
            <a:br>
              <a:rPr lang="en-US" i="1" dirty="0"/>
            </a:br>
            <a:r>
              <a:rPr lang="en-US" b="1" i="1" dirty="0"/>
              <a:t>Corporate Address:</a:t>
            </a:r>
            <a:r>
              <a:rPr lang="en-US" i="1" dirty="0"/>
              <a:t> </a:t>
            </a:r>
            <a:br>
              <a:rPr lang="en-US" i="1" dirty="0"/>
            </a:br>
            <a:r>
              <a:rPr lang="en-US" i="1" dirty="0"/>
              <a:t>44404 Phoenix Dr. </a:t>
            </a:r>
            <a:br>
              <a:rPr lang="en-US" i="1" dirty="0"/>
            </a:br>
            <a:r>
              <a:rPr lang="en-US" i="1" dirty="0"/>
              <a:t>Sterling Heights, MI 48314 </a:t>
            </a:r>
            <a:br>
              <a:rPr lang="en-US" i="1" dirty="0"/>
            </a:br>
            <a:r>
              <a:rPr lang="en-US" i="1" dirty="0"/>
              <a:t>USA </a:t>
            </a:r>
          </a:p>
        </p:txBody>
      </p:sp>
      <p:sp>
        <p:nvSpPr>
          <p:cNvPr id="3" name="Rectangle 2"/>
          <p:cNvSpPr/>
          <p:nvPr/>
        </p:nvSpPr>
        <p:spPr>
          <a:xfrm>
            <a:off x="5105400" y="453390"/>
            <a:ext cx="4572000" cy="6186309"/>
          </a:xfrm>
          <a:prstGeom prst="rect">
            <a:avLst/>
          </a:prstGeom>
        </p:spPr>
        <p:txBody>
          <a:bodyPr>
            <a:spAutoFit/>
          </a:bodyPr>
          <a:lstStyle/>
          <a:p>
            <a:r>
              <a:rPr lang="en-US" dirty="0"/>
              <a:t>General Correspondence</a:t>
            </a:r>
            <a:br>
              <a:rPr lang="en-US" dirty="0"/>
            </a:br>
            <a:r>
              <a:rPr lang="en-US" u="sng" dirty="0">
                <a:solidFill>
                  <a:schemeClr val="accent5">
                    <a:lumMod val="60000"/>
                    <a:lumOff val="40000"/>
                  </a:schemeClr>
                </a:solidFill>
              </a:rPr>
              <a:t>smaier@liberty-tool.com</a:t>
            </a:r>
            <a:br>
              <a:rPr lang="en-US" dirty="0">
                <a:solidFill>
                  <a:srgbClr val="FFFF00"/>
                </a:solidFill>
              </a:rPr>
            </a:br>
            <a:br>
              <a:rPr lang="en-US" dirty="0"/>
            </a:br>
            <a:r>
              <a:rPr lang="en-US" dirty="0"/>
              <a:t>Sales</a:t>
            </a:r>
            <a:br>
              <a:rPr lang="en-US" dirty="0"/>
            </a:br>
            <a:r>
              <a:rPr lang="en-US" u="sng" dirty="0">
                <a:solidFill>
                  <a:schemeClr val="accent5">
                    <a:lumMod val="60000"/>
                    <a:lumOff val="40000"/>
                  </a:schemeClr>
                </a:solidFill>
              </a:rPr>
              <a:t>chris@liberty-tool.com</a:t>
            </a:r>
            <a:br>
              <a:rPr lang="en-US" dirty="0"/>
            </a:br>
            <a:br>
              <a:rPr lang="en-US" dirty="0"/>
            </a:br>
            <a:r>
              <a:rPr lang="en-US" dirty="0"/>
              <a:t>Program Management</a:t>
            </a:r>
            <a:br>
              <a:rPr lang="en-US" dirty="0"/>
            </a:br>
            <a:r>
              <a:rPr lang="en-US" u="sng" dirty="0">
                <a:solidFill>
                  <a:schemeClr val="accent5">
                    <a:lumMod val="60000"/>
                    <a:lumOff val="40000"/>
                  </a:schemeClr>
                </a:solidFill>
              </a:rPr>
              <a:t>rmcnaughton@liberty-tool.com</a:t>
            </a:r>
            <a:br>
              <a:rPr lang="en-US" dirty="0"/>
            </a:br>
            <a:br>
              <a:rPr lang="en-US" dirty="0"/>
            </a:br>
            <a:r>
              <a:rPr lang="en-US" dirty="0"/>
              <a:t>Estimation - Department</a:t>
            </a:r>
            <a:br>
              <a:rPr lang="en-US" dirty="0"/>
            </a:br>
            <a:r>
              <a:rPr lang="en-US" u="sng" dirty="0">
                <a:solidFill>
                  <a:schemeClr val="accent5">
                    <a:lumMod val="60000"/>
                    <a:lumOff val="40000"/>
                  </a:schemeClr>
                </a:solidFill>
              </a:rPr>
              <a:t>chris@liberty-tool.com</a:t>
            </a:r>
            <a:br>
              <a:rPr lang="en-US" dirty="0">
                <a:solidFill>
                  <a:schemeClr val="accent5">
                    <a:lumMod val="60000"/>
                    <a:lumOff val="40000"/>
                  </a:schemeClr>
                </a:solidFill>
              </a:rPr>
            </a:br>
            <a:r>
              <a:rPr lang="en-US" u="sng" dirty="0">
                <a:solidFill>
                  <a:schemeClr val="accent5">
                    <a:lumMod val="60000"/>
                    <a:lumOff val="40000"/>
                  </a:schemeClr>
                </a:solidFill>
              </a:rPr>
              <a:t>quotes@liberty-tool.com</a:t>
            </a:r>
          </a:p>
          <a:p>
            <a:br>
              <a:rPr lang="en-US" dirty="0"/>
            </a:br>
            <a:r>
              <a:rPr lang="en-US" dirty="0"/>
              <a:t>Engineering</a:t>
            </a:r>
            <a:br>
              <a:rPr lang="en-US" dirty="0"/>
            </a:br>
            <a:r>
              <a:rPr lang="en-US" u="sng" dirty="0">
                <a:solidFill>
                  <a:schemeClr val="accent5">
                    <a:lumMod val="60000"/>
                    <a:lumOff val="40000"/>
                  </a:schemeClr>
                </a:solidFill>
              </a:rPr>
              <a:t>zcarrington@liberty-tool.com</a:t>
            </a:r>
            <a:br>
              <a:rPr lang="en-US" dirty="0"/>
            </a:br>
            <a:br>
              <a:rPr lang="en-US" dirty="0"/>
            </a:br>
            <a:r>
              <a:rPr lang="en-US" dirty="0"/>
              <a:t>Quality</a:t>
            </a:r>
            <a:br>
              <a:rPr lang="en-US" dirty="0"/>
            </a:br>
            <a:r>
              <a:rPr lang="en-US" u="sng" dirty="0">
                <a:solidFill>
                  <a:schemeClr val="accent5">
                    <a:lumMod val="60000"/>
                    <a:lumOff val="40000"/>
                  </a:schemeClr>
                </a:solidFill>
              </a:rPr>
              <a:t>rhoy@liberty-tool.com</a:t>
            </a:r>
            <a:br>
              <a:rPr lang="en-US" dirty="0"/>
            </a:br>
            <a:br>
              <a:rPr lang="en-US" dirty="0"/>
            </a:br>
            <a:r>
              <a:rPr lang="en-US" dirty="0"/>
              <a:t>Accounting</a:t>
            </a:r>
            <a:br>
              <a:rPr lang="en-US" dirty="0"/>
            </a:br>
            <a:r>
              <a:rPr lang="en-US" u="sng" dirty="0">
                <a:solidFill>
                  <a:schemeClr val="accent5">
                    <a:lumMod val="60000"/>
                    <a:lumOff val="40000"/>
                  </a:schemeClr>
                </a:solidFill>
              </a:rPr>
              <a:t>smaier@libert-tool.com</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30" y="2667000"/>
            <a:ext cx="4557563" cy="3048000"/>
          </a:xfrm>
          <a:prstGeom prst="rect">
            <a:avLst/>
          </a:prstGeom>
          <a:ln w="25400" cap="rnd">
            <a:solidFill>
              <a:schemeClr val="accent5">
                <a:lumMod val="60000"/>
                <a:lumOff val="40000"/>
              </a:schemeClr>
            </a:solidFill>
          </a:ln>
        </p:spPr>
      </p:pic>
    </p:spTree>
    <p:extLst>
      <p:ext uri="{BB962C8B-B14F-4D97-AF65-F5344CB8AC3E}">
        <p14:creationId xmlns:p14="http://schemas.microsoft.com/office/powerpoint/2010/main" val="3186117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798" y="147393"/>
            <a:ext cx="3339402" cy="2308324"/>
          </a:xfrm>
          <a:prstGeom prst="rect">
            <a:avLst/>
          </a:prstGeom>
        </p:spPr>
        <p:txBody>
          <a:bodyPr wrap="square">
            <a:spAutoFit/>
          </a:bodyPr>
          <a:lstStyle>
            <a:defPPr>
              <a:defRPr lang="en-US"/>
            </a:defPPr>
            <a:lvl1pPr algn="ctr">
              <a:defRPr sz="3600">
                <a:solidFill>
                  <a:schemeClr val="tx1">
                    <a:lumMod val="65000"/>
                  </a:schemeClr>
                </a:solidFill>
                <a:latin typeface="Arial" panose="020B0604020202020204" pitchFamily="34" charset="0"/>
                <a:cs typeface="Arial" panose="020B0604020202020204" pitchFamily="34" charset="0"/>
              </a:defRPr>
            </a:lvl1pPr>
          </a:lstStyle>
          <a:p>
            <a:r>
              <a:rPr lang="en-US" i="1" dirty="0"/>
              <a:t>AS9100D</a:t>
            </a:r>
          </a:p>
          <a:p>
            <a:r>
              <a:rPr lang="en-US" i="1" dirty="0"/>
              <a:t>ISO 9001:2008</a:t>
            </a:r>
          </a:p>
          <a:p>
            <a:r>
              <a:rPr lang="en-US" i="1" dirty="0"/>
              <a:t>ITAR Registered</a:t>
            </a:r>
          </a:p>
        </p:txBody>
      </p:sp>
      <p:pic>
        <p:nvPicPr>
          <p:cNvPr id="2" name="Picture 1">
            <a:extLst>
              <a:ext uri="{FF2B5EF4-FFF2-40B4-BE49-F238E27FC236}">
                <a16:creationId xmlns:a16="http://schemas.microsoft.com/office/drawing/2014/main" id="{0FC2AAA3-7226-49CA-A8D4-1E6A3162B403}"/>
              </a:ext>
            </a:extLst>
          </p:cNvPr>
          <p:cNvPicPr>
            <a:picLocks noChangeAspect="1"/>
          </p:cNvPicPr>
          <p:nvPr/>
        </p:nvPicPr>
        <p:blipFill>
          <a:blip r:embed="rId2"/>
          <a:stretch>
            <a:fillRect/>
          </a:stretch>
        </p:blipFill>
        <p:spPr>
          <a:xfrm>
            <a:off x="3230942" y="2173865"/>
            <a:ext cx="5747260" cy="4456837"/>
          </a:xfrm>
          <a:prstGeom prst="rect">
            <a:avLst/>
          </a:prstGeom>
        </p:spPr>
      </p:pic>
    </p:spTree>
    <p:extLst>
      <p:ext uri="{BB962C8B-B14F-4D97-AF65-F5344CB8AC3E}">
        <p14:creationId xmlns:p14="http://schemas.microsoft.com/office/powerpoint/2010/main" val="3883365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iso9001:2008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Image result for iso9001:2008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8" descr="Image result for iso9001:2008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9"/>
          <p:cNvSpPr/>
          <p:nvPr/>
        </p:nvSpPr>
        <p:spPr>
          <a:xfrm>
            <a:off x="149105" y="133228"/>
            <a:ext cx="8759825" cy="923330"/>
          </a:xfrm>
          <a:prstGeom prst="rect">
            <a:avLst/>
          </a:prstGeom>
        </p:spPr>
        <p:txBody>
          <a:bodyPr wrap="square">
            <a:spAutoFit/>
          </a:bodyPr>
          <a:lstStyle/>
          <a:p>
            <a:pPr algn="ctr"/>
            <a:r>
              <a:rPr lang="en-US" b="1" i="1" dirty="0"/>
              <a:t>“A precision product, on time that exceeds customer expectations</a:t>
            </a:r>
            <a:r>
              <a:rPr lang="en-US" i="1" dirty="0"/>
              <a:t>” </a:t>
            </a:r>
          </a:p>
          <a:p>
            <a:r>
              <a:rPr lang="en-US" i="1" dirty="0"/>
              <a:t>We are looking forward to supporting all of your needs building a relationship you can depend on.</a:t>
            </a:r>
          </a:p>
        </p:txBody>
      </p:sp>
      <p:pic>
        <p:nvPicPr>
          <p:cNvPr id="2058" name="Picture 10" descr="Image result for faro laser tracke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95757" y="1392635"/>
            <a:ext cx="1481091" cy="1867189"/>
          </a:xfrm>
          <a:prstGeom prst="rect">
            <a:avLst/>
          </a:prstGeom>
          <a:noFill/>
          <a:ln w="25400" cap="rnd">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2060" name="Picture 12" descr="Image result for verisurf master 3d gauge"/>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84744" y="1392635"/>
            <a:ext cx="2766207" cy="1867189"/>
          </a:xfrm>
          <a:prstGeom prst="rect">
            <a:avLst/>
          </a:prstGeom>
          <a:noFill/>
          <a:ln w="25400" cap="rnd">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2062" name="Picture 14" descr="Image result for wenzel cmm"/>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085809" y="1392635"/>
            <a:ext cx="1823121" cy="1867189"/>
          </a:xfrm>
          <a:prstGeom prst="rect">
            <a:avLst/>
          </a:prstGeom>
          <a:noFill/>
          <a:ln w="25400" cap="rnd">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2067" name="Picture 19" descr="C:\Users\rmcnaughton\AppData\Local\Microsoft\Windows\Temporary Internet Files\Content.Outlook\JYJF5CG4\Poli.JP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660993" y="1392635"/>
            <a:ext cx="2273207" cy="1867189"/>
          </a:xfrm>
          <a:prstGeom prst="rect">
            <a:avLst/>
          </a:prstGeom>
          <a:noFill/>
          <a:ln w="25400" cap="rnd">
            <a:solidFill>
              <a:schemeClr val="tx2">
                <a:lumMod val="50000"/>
              </a:schemeClr>
            </a:solidFill>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42452" y="3429001"/>
            <a:ext cx="4493033" cy="1569660"/>
          </a:xfrm>
          <a:prstGeom prst="rect">
            <a:avLst/>
          </a:prstGeom>
        </p:spPr>
        <p:txBody>
          <a:bodyPr wrap="square">
            <a:spAutoFit/>
          </a:bodyPr>
          <a:lstStyle/>
          <a:p>
            <a:r>
              <a:rPr lang="en-US" sz="1600" i="1" u="sng" dirty="0"/>
              <a:t>Software Capabilities  for quality:</a:t>
            </a:r>
            <a:br>
              <a:rPr lang="en-US" sz="1600" i="1" u="sng" dirty="0"/>
            </a:br>
            <a:r>
              <a:rPr lang="en-US" sz="1600" dirty="0"/>
              <a:t>• Verisurf  with Native Catia Import</a:t>
            </a:r>
            <a:br>
              <a:rPr lang="en-US" sz="1600" dirty="0"/>
            </a:br>
            <a:r>
              <a:rPr lang="en-US" sz="1600" dirty="0"/>
              <a:t>• MasterCam </a:t>
            </a:r>
            <a:br>
              <a:rPr lang="en-US" sz="1600" dirty="0"/>
            </a:br>
            <a:r>
              <a:rPr lang="en-US" sz="1600" dirty="0"/>
              <a:t>• OpenDmis</a:t>
            </a:r>
            <a:br>
              <a:rPr lang="en-US" sz="1600" dirty="0"/>
            </a:br>
            <a:r>
              <a:rPr lang="en-US" sz="1600" dirty="0"/>
              <a:t>• Capps6</a:t>
            </a:r>
            <a:br>
              <a:rPr lang="en-US" sz="1600" dirty="0"/>
            </a:br>
            <a:r>
              <a:rPr lang="en-US" sz="1600" dirty="0"/>
              <a:t>• Rhino5</a:t>
            </a:r>
          </a:p>
        </p:txBody>
      </p:sp>
      <p:sp>
        <p:nvSpPr>
          <p:cNvPr id="14" name="Rectangle 13"/>
          <p:cNvSpPr/>
          <p:nvPr/>
        </p:nvSpPr>
        <p:spPr>
          <a:xfrm>
            <a:off x="60595" y="5068163"/>
            <a:ext cx="8915399" cy="1569660"/>
          </a:xfrm>
          <a:prstGeom prst="rect">
            <a:avLst/>
          </a:prstGeom>
        </p:spPr>
        <p:txBody>
          <a:bodyPr wrap="square">
            <a:spAutoFit/>
          </a:bodyPr>
          <a:lstStyle/>
          <a:p>
            <a:r>
              <a:rPr lang="en-US" sz="1600" i="1" u="sng" dirty="0"/>
              <a:t>Equipment Capabilities for  quality:</a:t>
            </a:r>
            <a:br>
              <a:rPr lang="en-US" sz="1600" i="1" u="sng" dirty="0"/>
            </a:br>
            <a:r>
              <a:rPr lang="en-US" sz="1600" dirty="0"/>
              <a:t>• 1 Faro Laser Tracker</a:t>
            </a:r>
            <a:br>
              <a:rPr lang="en-US" sz="1600" dirty="0"/>
            </a:br>
            <a:r>
              <a:rPr lang="en-US" sz="1600" dirty="0"/>
              <a:t>• 1 Portable Arm CMM: Master3D Gage 1.2 m (4 ft) Volume</a:t>
            </a:r>
            <a:br>
              <a:rPr lang="en-US" sz="1600" dirty="0"/>
            </a:br>
            <a:r>
              <a:rPr lang="en-US" sz="1600" dirty="0"/>
              <a:t>• 1 CMM: Wenzel LH87 32" x 27" x 39" Envelope</a:t>
            </a:r>
            <a:br>
              <a:rPr lang="en-US" sz="1600" dirty="0"/>
            </a:br>
            <a:r>
              <a:rPr lang="en-US" sz="1600" dirty="0"/>
              <a:t>• 1 CMM: POLI-GLOBO 1500 Horizontal - 120" x 60" x 60" Envelope</a:t>
            </a:r>
            <a:br>
              <a:rPr lang="en-US" sz="1600" dirty="0"/>
            </a:br>
            <a:r>
              <a:rPr lang="en-US" sz="1600" dirty="0"/>
              <a:t>• 1 Rockwell Tester and various hand-held measuring devices</a:t>
            </a:r>
          </a:p>
        </p:txBody>
      </p:sp>
      <p:sp>
        <p:nvSpPr>
          <p:cNvPr id="15" name="Rectangle 14"/>
          <p:cNvSpPr/>
          <p:nvPr/>
        </p:nvSpPr>
        <p:spPr>
          <a:xfrm>
            <a:off x="4114800" y="3429001"/>
            <a:ext cx="4495800" cy="1323439"/>
          </a:xfrm>
          <a:prstGeom prst="rect">
            <a:avLst/>
          </a:prstGeom>
        </p:spPr>
        <p:txBody>
          <a:bodyPr wrap="square">
            <a:spAutoFit/>
          </a:bodyPr>
          <a:lstStyle/>
          <a:p>
            <a:r>
              <a:rPr lang="en-US" sz="1600" i="1" dirty="0"/>
              <a:t>Our facilites include ...</a:t>
            </a:r>
            <a:br>
              <a:rPr lang="en-US" sz="1600" dirty="0"/>
            </a:br>
            <a:r>
              <a:rPr lang="en-US" sz="1600" dirty="0"/>
              <a:t>• All laboratory measuring equipment traceable to National/International Standards(NIST/NPL)</a:t>
            </a:r>
            <a:br>
              <a:rPr lang="en-US" sz="1600" dirty="0"/>
            </a:br>
            <a:r>
              <a:rPr lang="en-US" sz="1600" dirty="0"/>
              <a:t>• 24 Hour Temperature-Controlled and Monitored Inspection Facility.</a:t>
            </a:r>
          </a:p>
        </p:txBody>
      </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99110" y="5334000"/>
            <a:ext cx="2316289" cy="390112"/>
          </a:xfrm>
          <a:prstGeom prst="rect">
            <a:avLst/>
          </a:prstGeom>
          <a:ln w="25400" cap="rnd">
            <a:solidFill>
              <a:schemeClr val="tx2">
                <a:lumMod val="25000"/>
              </a:schemeClr>
            </a:solidFill>
          </a:ln>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86918" y="5852993"/>
            <a:ext cx="2340671" cy="914324"/>
          </a:xfrm>
          <a:prstGeom prst="rect">
            <a:avLst/>
          </a:prstGeom>
        </p:spPr>
      </p:pic>
    </p:spTree>
    <p:extLst>
      <p:ext uri="{BB962C8B-B14F-4D97-AF65-F5344CB8AC3E}">
        <p14:creationId xmlns:p14="http://schemas.microsoft.com/office/powerpoint/2010/main" val="394625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descr="Image result for CATI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10" descr="Image result for CATIA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Image result for CATIA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403" y="4770851"/>
            <a:ext cx="2892425" cy="201521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4" descr="Image result for unigraphics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6" descr="Image result for unigraphics log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1" name="Picture 17" descr="C:\Users\rmcnaughton\Picture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045" y="5026868"/>
            <a:ext cx="2971800" cy="150317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160337"/>
            <a:ext cx="9144000" cy="1323439"/>
          </a:xfrm>
          <a:prstGeom prst="rect">
            <a:avLst/>
          </a:prstGeom>
          <a:noFill/>
        </p:spPr>
        <p:txBody>
          <a:bodyPr wrap="square" rtlCol="0">
            <a:spAutoFit/>
          </a:bodyPr>
          <a:lstStyle/>
          <a:p>
            <a:r>
              <a:rPr lang="en-US" sz="1600" dirty="0">
                <a:effectLst>
                  <a:outerShdw blurRad="38100" dist="38100" dir="2700000" algn="tl">
                    <a:srgbClr val="000000">
                      <a:alpha val="43137"/>
                    </a:srgbClr>
                  </a:outerShdw>
                </a:effectLst>
              </a:rPr>
              <a:t>Our skilled design team is ready and able to champion your project  from concept  to completion. Our lengthy history in design still has decade old projects that are still in service today. They include but are not limited to manufacturing tools from automotive checking fixtures to aircraft tooling, as well as automated manufacturing and inspection services.  You can count on our team at Liberty Tool to continually meet and exceed your expectations. </a:t>
            </a:r>
          </a:p>
        </p:txBody>
      </p:sp>
      <p:sp>
        <p:nvSpPr>
          <p:cNvPr id="7" name="TextBox 6"/>
          <p:cNvSpPr txBox="1"/>
          <p:nvPr/>
        </p:nvSpPr>
        <p:spPr>
          <a:xfrm>
            <a:off x="155575" y="3759411"/>
            <a:ext cx="8636908" cy="954107"/>
          </a:xfrm>
          <a:prstGeom prst="rect">
            <a:avLst/>
          </a:prstGeom>
          <a:noFill/>
        </p:spPr>
        <p:txBody>
          <a:bodyPr wrap="square" rtlCol="0">
            <a:spAutoFit/>
          </a:bodyPr>
          <a:lstStyle/>
          <a:p>
            <a:r>
              <a:rPr lang="en-US" sz="1400" dirty="0"/>
              <a:t>Our design team has the ability to provide support through out all stages of the design process. From initial conceptual beginnings, to in depth design we utilize both Catia and Unigraphics to supply a state of the art design. Our skilled design team works closely with our customers through out the design process insuring all of the expectations from our valued customers are met or exceeded. </a:t>
            </a:r>
          </a:p>
        </p:txBody>
      </p:sp>
      <p:pic>
        <p:nvPicPr>
          <p:cNvPr id="10" name="Picture 9">
            <a:extLst>
              <a:ext uri="{FF2B5EF4-FFF2-40B4-BE49-F238E27FC236}">
                <a16:creationId xmlns:a16="http://schemas.microsoft.com/office/drawing/2014/main" id="{8FDEFB2C-5028-4686-8E20-AB394136A9EC}"/>
              </a:ext>
            </a:extLst>
          </p:cNvPr>
          <p:cNvPicPr>
            <a:picLocks noChangeAspect="1"/>
          </p:cNvPicPr>
          <p:nvPr/>
        </p:nvPicPr>
        <p:blipFill>
          <a:blip r:embed="rId4"/>
          <a:stretch>
            <a:fillRect/>
          </a:stretch>
        </p:blipFill>
        <p:spPr>
          <a:xfrm>
            <a:off x="917575" y="1569899"/>
            <a:ext cx="3181197" cy="2103388"/>
          </a:xfrm>
          <a:prstGeom prst="rect">
            <a:avLst/>
          </a:prstGeom>
        </p:spPr>
      </p:pic>
      <p:pic>
        <p:nvPicPr>
          <p:cNvPr id="11" name="Picture 10">
            <a:extLst>
              <a:ext uri="{FF2B5EF4-FFF2-40B4-BE49-F238E27FC236}">
                <a16:creationId xmlns:a16="http://schemas.microsoft.com/office/drawing/2014/main" id="{BF6E2982-7DEC-4507-A986-C1C949577F90}"/>
              </a:ext>
            </a:extLst>
          </p:cNvPr>
          <p:cNvPicPr>
            <a:picLocks noChangeAspect="1"/>
          </p:cNvPicPr>
          <p:nvPr/>
        </p:nvPicPr>
        <p:blipFill>
          <a:blip r:embed="rId5"/>
          <a:stretch>
            <a:fillRect/>
          </a:stretch>
        </p:blipFill>
        <p:spPr>
          <a:xfrm>
            <a:off x="5057559" y="1582267"/>
            <a:ext cx="2622523" cy="2103388"/>
          </a:xfrm>
          <a:prstGeom prst="rect">
            <a:avLst/>
          </a:prstGeom>
        </p:spPr>
      </p:pic>
    </p:spTree>
    <p:extLst>
      <p:ext uri="{BB962C8B-B14F-4D97-AF65-F5344CB8AC3E}">
        <p14:creationId xmlns:p14="http://schemas.microsoft.com/office/powerpoint/2010/main" val="3511358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descr="Image result for CATI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10" descr="Image result for CATIA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4" descr="Image result for unigraphics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6" descr="Image result for unigraphics log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333500" y="228600"/>
            <a:ext cx="6477000" cy="1323439"/>
          </a:xfrm>
          <a:prstGeom prst="rect">
            <a:avLst/>
          </a:prstGeom>
          <a:noFill/>
        </p:spPr>
        <p:txBody>
          <a:bodyPr wrap="square" rtlCol="0">
            <a:spAutoFit/>
          </a:bodyPr>
          <a:lstStyle/>
          <a:p>
            <a:r>
              <a:rPr lang="en-US" sz="1600" dirty="0">
                <a:effectLst>
                  <a:outerShdw blurRad="38100" dist="38100" dir="2700000" algn="tl">
                    <a:srgbClr val="000000">
                      <a:alpha val="43137"/>
                    </a:srgbClr>
                  </a:outerShdw>
                </a:effectLst>
              </a:rPr>
              <a:t>The Liberty Tool manufacturing team utilizes the latest Mastercam technology to efficiently manufacture tooling from a large variety of materials. Our skilled programming department and machinists utilize decades of experience to insure the highest quality components are                  manufactured to the industries most stringent tolerances.   </a:t>
            </a:r>
          </a:p>
        </p:txBody>
      </p:sp>
      <p:pic>
        <p:nvPicPr>
          <p:cNvPr id="12" name="Picture 11">
            <a:extLst>
              <a:ext uri="{FF2B5EF4-FFF2-40B4-BE49-F238E27FC236}">
                <a16:creationId xmlns:a16="http://schemas.microsoft.com/office/drawing/2014/main" id="{C1A0E745-92E2-4238-8D5C-88CAC8EA4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106" y="1600200"/>
            <a:ext cx="5935787" cy="999712"/>
          </a:xfrm>
          <a:prstGeom prst="rect">
            <a:avLst/>
          </a:prstGeom>
          <a:ln w="25400" cap="rnd">
            <a:solidFill>
              <a:schemeClr val="tx2">
                <a:lumMod val="25000"/>
              </a:schemeClr>
            </a:solidFill>
          </a:ln>
        </p:spPr>
      </p:pic>
      <p:pic>
        <p:nvPicPr>
          <p:cNvPr id="6" name="Picture 5">
            <a:extLst>
              <a:ext uri="{FF2B5EF4-FFF2-40B4-BE49-F238E27FC236}">
                <a16:creationId xmlns:a16="http://schemas.microsoft.com/office/drawing/2014/main" id="{C4D9A70E-EEE6-48E3-A6AA-77F3372FCC1F}"/>
              </a:ext>
            </a:extLst>
          </p:cNvPr>
          <p:cNvPicPr>
            <a:picLocks noChangeAspect="1"/>
          </p:cNvPicPr>
          <p:nvPr/>
        </p:nvPicPr>
        <p:blipFill>
          <a:blip r:embed="rId3"/>
          <a:stretch>
            <a:fillRect/>
          </a:stretch>
        </p:blipFill>
        <p:spPr>
          <a:xfrm>
            <a:off x="209803" y="3047998"/>
            <a:ext cx="4106681" cy="2829047"/>
          </a:xfrm>
          <a:prstGeom prst="rect">
            <a:avLst/>
          </a:prstGeom>
        </p:spPr>
      </p:pic>
      <p:pic>
        <p:nvPicPr>
          <p:cNvPr id="10" name="Picture 9">
            <a:extLst>
              <a:ext uri="{FF2B5EF4-FFF2-40B4-BE49-F238E27FC236}">
                <a16:creationId xmlns:a16="http://schemas.microsoft.com/office/drawing/2014/main" id="{5766ED95-0A89-47FB-82CA-2155F0972A03}"/>
              </a:ext>
            </a:extLst>
          </p:cNvPr>
          <p:cNvPicPr>
            <a:picLocks noChangeAspect="1"/>
          </p:cNvPicPr>
          <p:nvPr/>
        </p:nvPicPr>
        <p:blipFill>
          <a:blip r:embed="rId4"/>
          <a:stretch>
            <a:fillRect/>
          </a:stretch>
        </p:blipFill>
        <p:spPr>
          <a:xfrm>
            <a:off x="4571999" y="2895597"/>
            <a:ext cx="4025634" cy="3133848"/>
          </a:xfrm>
          <a:prstGeom prst="rect">
            <a:avLst/>
          </a:prstGeom>
        </p:spPr>
      </p:pic>
    </p:spTree>
    <p:extLst>
      <p:ext uri="{BB962C8B-B14F-4D97-AF65-F5344CB8AC3E}">
        <p14:creationId xmlns:p14="http://schemas.microsoft.com/office/powerpoint/2010/main" val="1546795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haas vf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8973"/>
            <a:ext cx="2985633" cy="1516063"/>
          </a:xfrm>
          <a:prstGeom prst="rect">
            <a:avLst/>
          </a:prstGeom>
          <a:noFill/>
          <a:ln w="25400" cap="rnd">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3076" name="Picture 4" descr="Image result for umc 7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6621" y="160338"/>
            <a:ext cx="2805579" cy="1504698"/>
          </a:xfrm>
          <a:prstGeom prst="rect">
            <a:avLst/>
          </a:prstGeom>
          <a:noFill/>
          <a:ln w="25400" cap="rnd">
            <a:solidFill>
              <a:schemeClr val="tx2">
                <a:lumMod val="50000"/>
              </a:schemeClr>
            </a:solidFill>
          </a:ln>
          <a:extLst>
            <a:ext uri="{909E8E84-426E-40DD-AFC4-6F175D3DCCD1}">
              <a14:hiddenFill xmlns:a14="http://schemas.microsoft.com/office/drawing/2010/main">
                <a:solidFill>
                  <a:srgbClr val="FFFFFF"/>
                </a:solidFill>
              </a14:hiddenFill>
            </a:ext>
          </a:extLst>
        </p:spPr>
      </p:pic>
      <p:sp>
        <p:nvSpPr>
          <p:cNvPr id="3" name="AutoShape 6" descr="Image result for haas vf1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8" descr="Image result for haas vf1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82" name="Picture 10" descr="Image result for haas vf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779479"/>
            <a:ext cx="2985633" cy="1497121"/>
          </a:xfrm>
          <a:prstGeom prst="rect">
            <a:avLst/>
          </a:prstGeom>
          <a:noFill/>
          <a:ln w="25400" cap="rnd">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3084" name="Picture 12" descr="Image result for haas vf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9366" y="160338"/>
            <a:ext cx="2549834" cy="1504698"/>
          </a:xfrm>
          <a:prstGeom prst="rect">
            <a:avLst/>
          </a:prstGeom>
          <a:noFill/>
          <a:ln w="25400" cap="rnd">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3086" name="Picture 14" descr="Image result for haas vf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6621" y="1788141"/>
            <a:ext cx="2805579" cy="1479797"/>
          </a:xfrm>
          <a:prstGeom prst="rect">
            <a:avLst/>
          </a:prstGeom>
          <a:noFill/>
          <a:ln w="25400" cap="rnd">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3088" name="Picture 16" descr="Image result for haas vf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9366" y="1802378"/>
            <a:ext cx="2549834" cy="1451323"/>
          </a:xfrm>
          <a:prstGeom prst="rect">
            <a:avLst/>
          </a:prstGeom>
          <a:noFill/>
          <a:ln w="25400" cap="rnd">
            <a:solidFill>
              <a:schemeClr val="tx2">
                <a:lumMod val="50000"/>
              </a:schemeClr>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1" y="3429000"/>
            <a:ext cx="8610600" cy="938719"/>
          </a:xfrm>
          <a:prstGeom prst="rect">
            <a:avLst/>
          </a:prstGeom>
        </p:spPr>
        <p:txBody>
          <a:bodyPr wrap="square">
            <a:spAutoFit/>
          </a:bodyPr>
          <a:lstStyle/>
          <a:p>
            <a:r>
              <a:rPr lang="en-US" sz="1100" dirty="0"/>
              <a:t>Our machining capabilities utilize high speed machining allowing us to stay on the cutting edge of  technology. Coupled with our multiple CNC programming stations operated by our  skilled tradesman at the helm this equipment allows efficient thorough put both in production runs as well as single parts.</a:t>
            </a:r>
          </a:p>
          <a:p>
            <a:endParaRPr lang="en-US" sz="1100" dirty="0"/>
          </a:p>
          <a:p>
            <a:r>
              <a:rPr lang="en-US" sz="1100" dirty="0"/>
              <a:t>No matter the complexity of your tooling or the tolerance requirement's, Liberty tool is ready to meet and exceed your expectations. </a:t>
            </a:r>
          </a:p>
        </p:txBody>
      </p:sp>
      <p:pic>
        <p:nvPicPr>
          <p:cNvPr id="1026" name="Picture 2" descr="Image result for haas lathe 10y with bar feeder">
            <a:extLst>
              <a:ext uri="{FF2B5EF4-FFF2-40B4-BE49-F238E27FC236}">
                <a16:creationId xmlns:a16="http://schemas.microsoft.com/office/drawing/2014/main" id="{6A56DC14-19E3-4999-980E-18873649B0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14864" y="5219226"/>
            <a:ext cx="2159499" cy="1267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aas lathe 10y with bar feeder">
            <a:extLst>
              <a:ext uri="{FF2B5EF4-FFF2-40B4-BE49-F238E27FC236}">
                <a16:creationId xmlns:a16="http://schemas.microsoft.com/office/drawing/2014/main" id="{B51A02DB-1A8E-4F67-A29D-D443B83C9B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3910" y="4659343"/>
            <a:ext cx="2418251" cy="18275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5575" y="4476576"/>
            <a:ext cx="3959225" cy="2677656"/>
          </a:xfrm>
          <a:prstGeom prst="rect">
            <a:avLst/>
          </a:prstGeom>
        </p:spPr>
        <p:txBody>
          <a:bodyPr wrap="square">
            <a:spAutoFit/>
          </a:bodyPr>
          <a:lstStyle/>
          <a:p>
            <a:r>
              <a:rPr lang="en-US" sz="1050" b="1" dirty="0"/>
              <a:t>5 Axis Machining Center :</a:t>
            </a:r>
            <a:br>
              <a:rPr lang="en-US" sz="1050" dirty="0"/>
            </a:br>
            <a:r>
              <a:rPr lang="en-US" sz="1050" dirty="0"/>
              <a:t>• 1 CNC Machine: HAAS VR-11 - 120 x 40 x 30</a:t>
            </a:r>
            <a:br>
              <a:rPr lang="en-US" sz="1050" dirty="0"/>
            </a:br>
            <a:r>
              <a:rPr lang="en-US" sz="1050" dirty="0"/>
              <a:t>• 2 CNC Machine: HAAS UMC 750 - 30 x 20 x 20</a:t>
            </a:r>
            <a:br>
              <a:rPr lang="en-US" sz="1050" dirty="0"/>
            </a:br>
            <a:br>
              <a:rPr lang="en-US" sz="1050" dirty="0"/>
            </a:br>
            <a:r>
              <a:rPr lang="en-US" sz="1050" b="1" dirty="0"/>
              <a:t>3 Axis Machining Centers :</a:t>
            </a:r>
            <a:br>
              <a:rPr lang="en-US" sz="1050" dirty="0"/>
            </a:br>
            <a:r>
              <a:rPr lang="en-US" sz="1050" dirty="0"/>
              <a:t>• 2 CNC Machine: HAAS VF9 - 84 x 40 x 30</a:t>
            </a:r>
            <a:br>
              <a:rPr lang="en-US" sz="1050" dirty="0"/>
            </a:br>
            <a:r>
              <a:rPr lang="en-US" sz="1050" dirty="0"/>
              <a:t>• 1 CNC Machine: HAAS VF6 - 64 x 32 x 30</a:t>
            </a:r>
            <a:br>
              <a:rPr lang="en-US" sz="1050" dirty="0"/>
            </a:br>
            <a:r>
              <a:rPr lang="en-US" sz="1050" dirty="0"/>
              <a:t>• 1 CNC Machine: HAAS VF3 - 40 x 20 x 25</a:t>
            </a:r>
            <a:br>
              <a:rPr lang="en-US" sz="1050" dirty="0"/>
            </a:br>
            <a:r>
              <a:rPr lang="en-US" sz="1050" dirty="0"/>
              <a:t>• 2 CNC Machine: HAAS VF2 - 30 x 20 x 20</a:t>
            </a:r>
          </a:p>
          <a:p>
            <a:r>
              <a:rPr lang="en-US" sz="1050" dirty="0"/>
              <a:t>• 1 CNC Machine: HAAS 10Y lathe with live </a:t>
            </a:r>
          </a:p>
          <a:p>
            <a:r>
              <a:rPr lang="en-US" sz="1050" dirty="0"/>
              <a:t>Tooling and automatic bar feeder</a:t>
            </a:r>
            <a:br>
              <a:rPr lang="en-US" sz="1050" dirty="0"/>
            </a:br>
            <a:br>
              <a:rPr lang="en-US" sz="1050" dirty="0"/>
            </a:br>
            <a:r>
              <a:rPr lang="en-US" sz="1050" b="1" dirty="0"/>
              <a:t>3 Axis Fabrication Centers :</a:t>
            </a:r>
            <a:br>
              <a:rPr lang="en-US" sz="1050" dirty="0"/>
            </a:br>
            <a:r>
              <a:rPr lang="en-US" sz="1050" dirty="0"/>
              <a:t>• 1 CNC Plasma Cutter: Torch-Mate - 48 x 72</a:t>
            </a:r>
            <a:br>
              <a:rPr lang="en-US" sz="1050" dirty="0"/>
            </a:br>
            <a:br>
              <a:rPr lang="en-US" sz="1050" dirty="0"/>
            </a:br>
            <a:endParaRPr lang="en-US" sz="1050" dirty="0"/>
          </a:p>
        </p:txBody>
      </p:sp>
      <p:sp>
        <p:nvSpPr>
          <p:cNvPr id="12" name="Rectangle 11"/>
          <p:cNvSpPr/>
          <p:nvPr/>
        </p:nvSpPr>
        <p:spPr>
          <a:xfrm>
            <a:off x="7391400" y="4315074"/>
            <a:ext cx="1969887" cy="2516073"/>
          </a:xfrm>
          <a:prstGeom prst="rect">
            <a:avLst/>
          </a:prstGeom>
        </p:spPr>
        <p:txBody>
          <a:bodyPr wrap="square">
            <a:spAutoFit/>
          </a:bodyPr>
          <a:lstStyle/>
          <a:p>
            <a:r>
              <a:rPr lang="en-US" sz="1050" b="1" dirty="0"/>
              <a:t>Manual Machinery:</a:t>
            </a:r>
            <a:br>
              <a:rPr lang="en-US" sz="1050" dirty="0"/>
            </a:br>
            <a:r>
              <a:rPr lang="en-US" sz="1050" dirty="0"/>
              <a:t>• 12 Vertical Mills with read outs</a:t>
            </a:r>
            <a:br>
              <a:rPr lang="en-US" sz="1050" dirty="0"/>
            </a:br>
            <a:r>
              <a:rPr lang="en-US" sz="1050" dirty="0"/>
              <a:t>• 3 Surface Grinders: Boyer Schultz</a:t>
            </a:r>
            <a:br>
              <a:rPr lang="en-US" sz="1050" dirty="0"/>
            </a:br>
            <a:r>
              <a:rPr lang="en-US" sz="1050" dirty="0"/>
              <a:t>• 1 Wet Grinder: Brown and Sharpe</a:t>
            </a:r>
            <a:br>
              <a:rPr lang="en-US" sz="1050" dirty="0"/>
            </a:br>
            <a:r>
              <a:rPr lang="en-US" sz="1050" dirty="0"/>
              <a:t>• 2 Welders: MIG &amp; TIG</a:t>
            </a:r>
            <a:br>
              <a:rPr lang="en-US" sz="1050" dirty="0"/>
            </a:br>
            <a:r>
              <a:rPr lang="en-US" sz="1050" dirty="0"/>
              <a:t>• 4 Vertical cut off saws</a:t>
            </a:r>
            <a:br>
              <a:rPr lang="en-US" sz="1050" dirty="0"/>
            </a:br>
            <a:r>
              <a:rPr lang="en-US" sz="1050" dirty="0"/>
              <a:t>• 1 Horizontal cut off saw</a:t>
            </a:r>
            <a:br>
              <a:rPr lang="en-US" sz="1050" dirty="0"/>
            </a:br>
            <a:br>
              <a:rPr lang="en-US" sz="1050" dirty="0"/>
            </a:br>
            <a:r>
              <a:rPr lang="en-US" sz="1050" b="1" dirty="0"/>
              <a:t>Our facilites include ...</a:t>
            </a:r>
            <a:br>
              <a:rPr lang="en-US" sz="1050" dirty="0"/>
            </a:br>
            <a:r>
              <a:rPr lang="en-US" sz="1050" dirty="0"/>
              <a:t>• 24 Hour Temperature-Controlled Manufacturing Facility</a:t>
            </a:r>
          </a:p>
        </p:txBody>
      </p:sp>
    </p:spTree>
    <p:extLst>
      <p:ext uri="{BB962C8B-B14F-4D97-AF65-F5344CB8AC3E}">
        <p14:creationId xmlns:p14="http://schemas.microsoft.com/office/powerpoint/2010/main" val="1770542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98664" y="152400"/>
            <a:ext cx="4019550" cy="3222723"/>
          </a:xfrm>
          <a:prstGeom prst="rect">
            <a:avLst/>
          </a:prstGeom>
          <a:ln w="25400" cap="rnd">
            <a:solidFill>
              <a:schemeClr val="tx2">
                <a:lumMod val="50000"/>
              </a:schemeClr>
            </a:solidFill>
          </a:ln>
        </p:spPr>
      </p:pic>
      <p:sp>
        <p:nvSpPr>
          <p:cNvPr id="3" name="TextBox 2"/>
          <p:cNvSpPr txBox="1"/>
          <p:nvPr/>
        </p:nvSpPr>
        <p:spPr>
          <a:xfrm>
            <a:off x="4415348" y="1440595"/>
            <a:ext cx="4421283" cy="646331"/>
          </a:xfrm>
          <a:prstGeom prst="rect">
            <a:avLst/>
          </a:prstGeom>
        </p:spPr>
        <p:txBody>
          <a:bodyPr wrap="square">
            <a:spAutoFit/>
          </a:bodyPr>
          <a:lstStyle>
            <a:defPPr>
              <a:defRPr lang="en-US"/>
            </a:defPPr>
            <a:lvl1pPr algn="ctr">
              <a:defRPr sz="3600">
                <a:solidFill>
                  <a:schemeClr val="tx1">
                    <a:lumMod val="65000"/>
                  </a:schemeClr>
                </a:solidFill>
              </a:defRPr>
            </a:lvl1pPr>
          </a:lstStyle>
          <a:p>
            <a:r>
              <a:rPr lang="en-US" i="1" dirty="0">
                <a:effectLst>
                  <a:outerShdw blurRad="38100" dist="38100" dir="2700000" algn="tl">
                    <a:srgbClr val="000000">
                      <a:alpha val="43137"/>
                    </a:srgbClr>
                  </a:outerShdw>
                </a:effectLst>
              </a:rPr>
              <a:t>Assembly Fixtures</a:t>
            </a: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417917" y="3505200"/>
            <a:ext cx="4582391" cy="3200400"/>
          </a:xfrm>
          <a:prstGeom prst="rect">
            <a:avLst/>
          </a:prstGeom>
          <a:ln w="25400" cap="rnd">
            <a:solidFill>
              <a:schemeClr val="tx2">
                <a:lumMod val="50000"/>
              </a:schemeClr>
            </a:solidFill>
          </a:ln>
        </p:spPr>
      </p:pic>
      <p:sp>
        <p:nvSpPr>
          <p:cNvPr id="5" name="Rectangle 4"/>
          <p:cNvSpPr/>
          <p:nvPr/>
        </p:nvSpPr>
        <p:spPr>
          <a:xfrm>
            <a:off x="414238" y="4782234"/>
            <a:ext cx="3839936" cy="646331"/>
          </a:xfrm>
          <a:prstGeom prst="rect">
            <a:avLst/>
          </a:prstGeom>
        </p:spPr>
        <p:txBody>
          <a:bodyPr wrap="square">
            <a:spAutoFit/>
          </a:bodyPr>
          <a:lstStyle/>
          <a:p>
            <a:pPr algn="ctr"/>
            <a:r>
              <a:rPr lang="en-US" sz="3600" i="1" dirty="0">
                <a:solidFill>
                  <a:schemeClr val="tx1">
                    <a:lumMod val="65000"/>
                  </a:schemeClr>
                </a:solidFill>
                <a:effectLst>
                  <a:outerShdw blurRad="38100" dist="38100" dir="2700000" algn="tl">
                    <a:srgbClr val="000000">
                      <a:alpha val="43137"/>
                    </a:srgbClr>
                  </a:outerShdw>
                </a:effectLst>
              </a:rPr>
              <a:t>Transfer Carts</a:t>
            </a:r>
          </a:p>
        </p:txBody>
      </p:sp>
    </p:spTree>
    <p:extLst>
      <p:ext uri="{BB962C8B-B14F-4D97-AF65-F5344CB8AC3E}">
        <p14:creationId xmlns:p14="http://schemas.microsoft.com/office/powerpoint/2010/main" val="670752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91000" y="1144040"/>
            <a:ext cx="3527878" cy="646331"/>
          </a:xfrm>
          <a:prstGeom prst="rect">
            <a:avLst/>
          </a:prstGeom>
        </p:spPr>
        <p:txBody>
          <a:bodyPr wrap="square">
            <a:spAutoFit/>
          </a:bodyPr>
          <a:lstStyle>
            <a:defPPr>
              <a:defRPr lang="en-US"/>
            </a:defPPr>
            <a:lvl1pPr algn="ctr">
              <a:defRPr sz="3600">
                <a:solidFill>
                  <a:schemeClr val="tx1">
                    <a:lumMod val="65000"/>
                  </a:schemeClr>
                </a:solidFill>
              </a:defRPr>
            </a:lvl1pPr>
          </a:lstStyle>
          <a:p>
            <a:r>
              <a:rPr lang="en-US" dirty="0"/>
              <a:t>Drill Plates</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28600" y="216705"/>
            <a:ext cx="4188465" cy="3147332"/>
          </a:xfrm>
          <a:prstGeom prst="rect">
            <a:avLst/>
          </a:prstGeom>
          <a:ln w="25400" cap="rnd">
            <a:solidFill>
              <a:schemeClr val="tx2">
                <a:lumMod val="50000"/>
              </a:schemeClr>
            </a:solidFill>
          </a:ln>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721888" y="3511114"/>
            <a:ext cx="4241800" cy="3175618"/>
          </a:xfrm>
          <a:prstGeom prst="rect">
            <a:avLst/>
          </a:prstGeom>
          <a:ln w="25400" cap="rnd">
            <a:solidFill>
              <a:schemeClr val="tx2">
                <a:lumMod val="50000"/>
              </a:schemeClr>
            </a:solidFill>
          </a:ln>
        </p:spPr>
      </p:pic>
      <p:sp>
        <p:nvSpPr>
          <p:cNvPr id="5" name="Rectangle 4"/>
          <p:cNvSpPr/>
          <p:nvPr/>
        </p:nvSpPr>
        <p:spPr>
          <a:xfrm>
            <a:off x="533400" y="4762359"/>
            <a:ext cx="3807465" cy="646331"/>
          </a:xfrm>
          <a:prstGeom prst="rect">
            <a:avLst/>
          </a:prstGeom>
        </p:spPr>
        <p:txBody>
          <a:bodyPr wrap="square">
            <a:spAutoFit/>
          </a:bodyPr>
          <a:lstStyle/>
          <a:p>
            <a:pPr algn="ctr"/>
            <a:r>
              <a:rPr lang="en-US" sz="3600" dirty="0">
                <a:solidFill>
                  <a:schemeClr val="tx1">
                    <a:lumMod val="65000"/>
                  </a:schemeClr>
                </a:solidFill>
              </a:rPr>
              <a:t>Large</a:t>
            </a:r>
            <a:r>
              <a:rPr lang="en-US" dirty="0">
                <a:solidFill>
                  <a:schemeClr val="tx1">
                    <a:lumMod val="65000"/>
                  </a:schemeClr>
                </a:solidFill>
              </a:rPr>
              <a:t> </a:t>
            </a:r>
            <a:r>
              <a:rPr lang="en-US" sz="3600" dirty="0">
                <a:solidFill>
                  <a:schemeClr val="tx1">
                    <a:lumMod val="65000"/>
                  </a:schemeClr>
                </a:solidFill>
              </a:rPr>
              <a:t>Machining</a:t>
            </a:r>
          </a:p>
        </p:txBody>
      </p:sp>
    </p:spTree>
    <p:extLst>
      <p:ext uri="{BB962C8B-B14F-4D97-AF65-F5344CB8AC3E}">
        <p14:creationId xmlns:p14="http://schemas.microsoft.com/office/powerpoint/2010/main" val="1465389546"/>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1518</TotalTime>
  <Words>888</Words>
  <Application>Microsoft Office PowerPoint</Application>
  <PresentationFormat>On-screen Show (4:3)</PresentationFormat>
  <Paragraphs>40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Franklin Gothic Book</vt:lpstr>
      <vt:lpstr>Times New Roman</vt:lpstr>
      <vt:lpstr>Wingdings 2</vt:lpstr>
      <vt:lpstr>Technic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McNaughton</dc:creator>
  <cp:lastModifiedBy>Rick McNaughton</cp:lastModifiedBy>
  <cp:revision>53</cp:revision>
  <dcterms:created xsi:type="dcterms:W3CDTF">2017-01-21T14:21:23Z</dcterms:created>
  <dcterms:modified xsi:type="dcterms:W3CDTF">2020-04-17T15:36:21Z</dcterms:modified>
</cp:coreProperties>
</file>