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803" r:id="rId5"/>
    <p:sldMasterId id="2147483661" r:id="rId6"/>
    <p:sldMasterId id="2147483743" r:id="rId7"/>
    <p:sldMasterId id="2147483693" r:id="rId8"/>
    <p:sldMasterId id="2147483793" r:id="rId9"/>
    <p:sldMasterId id="2147483713" r:id="rId10"/>
    <p:sldMasterId id="2147483723" r:id="rId11"/>
    <p:sldMasterId id="2147483733" r:id="rId12"/>
    <p:sldMasterId id="2147483753" r:id="rId13"/>
    <p:sldMasterId id="2147483763" r:id="rId14"/>
    <p:sldMasterId id="2147483773" r:id="rId15"/>
    <p:sldMasterId id="2147483813" r:id="rId16"/>
  </p:sldMasterIdLst>
  <p:notesMasterIdLst>
    <p:notesMasterId r:id="rId52"/>
  </p:notesMasterIdLst>
  <p:sldIdLst>
    <p:sldId id="256" r:id="rId17"/>
    <p:sldId id="259" r:id="rId18"/>
    <p:sldId id="267" r:id="rId19"/>
    <p:sldId id="271" r:id="rId20"/>
    <p:sldId id="302" r:id="rId21"/>
    <p:sldId id="2425" r:id="rId22"/>
    <p:sldId id="319" r:id="rId23"/>
    <p:sldId id="320" r:id="rId24"/>
    <p:sldId id="321" r:id="rId25"/>
    <p:sldId id="322" r:id="rId26"/>
    <p:sldId id="2431" r:id="rId27"/>
    <p:sldId id="2417" r:id="rId28"/>
    <p:sldId id="2418" r:id="rId29"/>
    <p:sldId id="261" r:id="rId30"/>
    <p:sldId id="265" r:id="rId31"/>
    <p:sldId id="263" r:id="rId32"/>
    <p:sldId id="264" r:id="rId33"/>
    <p:sldId id="2428" r:id="rId34"/>
    <p:sldId id="441" r:id="rId35"/>
    <p:sldId id="2421" r:id="rId36"/>
    <p:sldId id="2422" r:id="rId37"/>
    <p:sldId id="2423" r:id="rId38"/>
    <p:sldId id="2429" r:id="rId39"/>
    <p:sldId id="442" r:id="rId40"/>
    <p:sldId id="2430" r:id="rId41"/>
    <p:sldId id="318" r:id="rId42"/>
    <p:sldId id="323" r:id="rId43"/>
    <p:sldId id="324" r:id="rId44"/>
    <p:sldId id="325" r:id="rId45"/>
    <p:sldId id="326" r:id="rId46"/>
    <p:sldId id="328" r:id="rId47"/>
    <p:sldId id="329" r:id="rId48"/>
    <p:sldId id="330" r:id="rId49"/>
    <p:sldId id="331" r:id="rId50"/>
    <p:sldId id="2426" r:id="rId51"/>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ABF"/>
    <a:srgbClr val="1A70D3"/>
    <a:srgbClr val="CFD5EA"/>
    <a:srgbClr val="E9EBF5"/>
    <a:srgbClr val="4472C4"/>
    <a:srgbClr val="7F7E7C"/>
    <a:srgbClr val="D5F9FF"/>
    <a:srgbClr val="C9EDFF"/>
    <a:srgbClr val="FEFE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43" autoAdjust="0"/>
    <p:restoredTop sz="94660"/>
  </p:normalViewPr>
  <p:slideViewPr>
    <p:cSldViewPr snapToGrid="0">
      <p:cViewPr varScale="1">
        <p:scale>
          <a:sx n="59" d="100"/>
          <a:sy n="59" d="100"/>
        </p:scale>
        <p:origin x="516" y="78"/>
      </p:cViewPr>
      <p:guideLst>
        <p:guide orient="horz" pos="158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1064A4F3-1227-47D3-A15D-527DEA715CEA}" type="datetimeFigureOut">
              <a:rPr lang="en-US" smtClean="0"/>
              <a:t>5/8/2020</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111604BE-A0EC-42F5-82E4-8504B6620544}" type="slidenum">
              <a:rPr lang="en-US" smtClean="0"/>
              <a:t>‹#›</a:t>
            </a:fld>
            <a:endParaRPr lang="en-US"/>
          </a:p>
        </p:txBody>
      </p:sp>
    </p:spTree>
    <p:extLst>
      <p:ext uri="{BB962C8B-B14F-4D97-AF65-F5344CB8AC3E}">
        <p14:creationId xmlns:p14="http://schemas.microsoft.com/office/powerpoint/2010/main" val="103240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F7D0-9741-49C8-BD10-4FF2632E4665}"/>
              </a:ext>
            </a:extLst>
          </p:cNvPr>
          <p:cNvSpPr>
            <a:spLocks noGrp="1"/>
          </p:cNvSpPr>
          <p:nvPr>
            <p:ph type="ctrTitle" hasCustomPrompt="1"/>
          </p:nvPr>
        </p:nvSpPr>
        <p:spPr>
          <a:xfrm>
            <a:off x="1524000" y="1829707"/>
            <a:ext cx="9144000" cy="1655762"/>
          </a:xfrm>
        </p:spPr>
        <p:txBody>
          <a:bodyPr anchor="b">
            <a:normAutofit/>
          </a:bodyPr>
          <a:lstStyle>
            <a:lvl1pPr algn="ctr">
              <a:defRPr sz="4400">
                <a:latin typeface="Arial" panose="020B0604020202020204" pitchFamily="34" charset="0"/>
                <a:cs typeface="Arial" panose="020B0604020202020204" pitchFamily="34" charset="0"/>
              </a:defRPr>
            </a:lvl1pPr>
          </a:lstStyle>
          <a:p>
            <a:r>
              <a:rPr lang="en-US" dirty="0"/>
              <a:t>Title Slide</a:t>
            </a:r>
          </a:p>
        </p:txBody>
      </p:sp>
      <p:sp>
        <p:nvSpPr>
          <p:cNvPr id="3" name="Subtitle 2">
            <a:extLst>
              <a:ext uri="{FF2B5EF4-FFF2-40B4-BE49-F238E27FC236}">
                <a16:creationId xmlns:a16="http://schemas.microsoft.com/office/drawing/2014/main" id="{38D7C6CC-A9DE-44FA-9BD5-144D47514F26}"/>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2DA00E74-EFD8-4B3D-9085-A3D29EED8F70}"/>
              </a:ext>
            </a:extLst>
          </p:cNvPr>
          <p:cNvSpPr>
            <a:spLocks noGrp="1"/>
          </p:cNvSpPr>
          <p:nvPr>
            <p:ph type="sldNum" sz="quarter" idx="12"/>
          </p:nvPr>
        </p:nvSpPr>
        <p:spPr>
          <a:xfrm>
            <a:off x="8610600" y="6356350"/>
            <a:ext cx="2743200" cy="365125"/>
          </a:xfrm>
          <a:prstGeom prst="rect">
            <a:avLst/>
          </a:prstGeom>
        </p:spPr>
        <p:txBody>
          <a:bodyPr/>
          <a:lstStyle/>
          <a:p>
            <a:fld id="{DBA196A0-9DA7-4008-9A7E-666DA65C1712}"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5E849C4-8B74-4D77-98BF-51CBBE1B520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4991863"/>
            <a:ext cx="12192000" cy="1866137"/>
          </a:xfrm>
          <a:prstGeom prst="rect">
            <a:avLst/>
          </a:prstGeom>
        </p:spPr>
      </p:pic>
      <p:pic>
        <p:nvPicPr>
          <p:cNvPr id="8" name="Picture 7">
            <a:extLst>
              <a:ext uri="{FF2B5EF4-FFF2-40B4-BE49-F238E27FC236}">
                <a16:creationId xmlns:a16="http://schemas.microsoft.com/office/drawing/2014/main" id="{AE3ECE58-1DBB-4A91-8CBB-CAC29F19B30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11980" y="849114"/>
            <a:ext cx="3284220" cy="898708"/>
          </a:xfrm>
          <a:prstGeom prst="rect">
            <a:avLst/>
          </a:prstGeom>
        </p:spPr>
      </p:pic>
    </p:spTree>
    <p:extLst>
      <p:ext uri="{BB962C8B-B14F-4D97-AF65-F5344CB8AC3E}">
        <p14:creationId xmlns:p14="http://schemas.microsoft.com/office/powerpoint/2010/main" val="97166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F7D0-9741-49C8-BD10-4FF2632E4665}"/>
              </a:ext>
            </a:extLst>
          </p:cNvPr>
          <p:cNvSpPr>
            <a:spLocks noGrp="1"/>
          </p:cNvSpPr>
          <p:nvPr>
            <p:ph type="ctrTitle" hasCustomPrompt="1"/>
          </p:nvPr>
        </p:nvSpPr>
        <p:spPr>
          <a:xfrm>
            <a:off x="1524000" y="1829707"/>
            <a:ext cx="9144000" cy="1655762"/>
          </a:xfrm>
        </p:spPr>
        <p:txBody>
          <a:bodyPr anchor="b">
            <a:normAutofit/>
          </a:bodyPr>
          <a:lstStyle>
            <a:lvl1pPr algn="ctr">
              <a:defRPr sz="4400">
                <a:solidFill>
                  <a:srgbClr val="1A70D3"/>
                </a:solidFill>
                <a:latin typeface="Arial" panose="020B0604020202020204" pitchFamily="34" charset="0"/>
                <a:cs typeface="Arial" panose="020B0604020202020204" pitchFamily="34" charset="0"/>
              </a:defRPr>
            </a:lvl1pPr>
          </a:lstStyle>
          <a:p>
            <a:r>
              <a:rPr lang="en-US" dirty="0"/>
              <a:t>Thank You</a:t>
            </a:r>
          </a:p>
        </p:txBody>
      </p:sp>
      <p:sp>
        <p:nvSpPr>
          <p:cNvPr id="6" name="Slide Number Placeholder 5">
            <a:extLst>
              <a:ext uri="{FF2B5EF4-FFF2-40B4-BE49-F238E27FC236}">
                <a16:creationId xmlns:a16="http://schemas.microsoft.com/office/drawing/2014/main" id="{2DA00E74-EFD8-4B3D-9085-A3D29EED8F70}"/>
              </a:ext>
            </a:extLst>
          </p:cNvPr>
          <p:cNvSpPr>
            <a:spLocks noGrp="1"/>
          </p:cNvSpPr>
          <p:nvPr>
            <p:ph type="sldNum" sz="quarter" idx="12"/>
          </p:nvPr>
        </p:nvSpPr>
        <p:spPr>
          <a:xfrm>
            <a:off x="8610600" y="6356350"/>
            <a:ext cx="2743200" cy="365125"/>
          </a:xfrm>
          <a:prstGeom prst="rect">
            <a:avLst/>
          </a:prstGeom>
        </p:spPr>
        <p:txBody>
          <a:bodyPr/>
          <a:lstStyle/>
          <a:p>
            <a:fld id="{DBA196A0-9DA7-4008-9A7E-666DA65C1712}"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5E849C4-8B74-4D77-98BF-51CBBE1B520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4991863"/>
            <a:ext cx="12192000" cy="1866137"/>
          </a:xfrm>
          <a:prstGeom prst="rect">
            <a:avLst/>
          </a:prstGeom>
        </p:spPr>
      </p:pic>
      <p:pic>
        <p:nvPicPr>
          <p:cNvPr id="8" name="Picture 7">
            <a:extLst>
              <a:ext uri="{FF2B5EF4-FFF2-40B4-BE49-F238E27FC236}">
                <a16:creationId xmlns:a16="http://schemas.microsoft.com/office/drawing/2014/main" id="{AE3ECE58-1DBB-4A91-8CBB-CAC29F19B30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11980" y="849114"/>
            <a:ext cx="3284220" cy="898708"/>
          </a:xfrm>
          <a:prstGeom prst="rect">
            <a:avLst/>
          </a:prstGeom>
        </p:spPr>
      </p:pic>
    </p:spTree>
    <p:extLst>
      <p:ext uri="{BB962C8B-B14F-4D97-AF65-F5344CB8AC3E}">
        <p14:creationId xmlns:p14="http://schemas.microsoft.com/office/powerpoint/2010/main" val="546795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0000890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700883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86914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80559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5574809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8563432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917912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8056242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2265245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02684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345256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365576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1672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12563788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65923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8504792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6757522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449416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3649067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1353280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045310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9428002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5194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46518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8191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168667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74404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316701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113785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761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3598712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22395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A0F754-513D-414C-9263-2DED5760843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19" y="0"/>
            <a:ext cx="3319097" cy="6384098"/>
          </a:xfrm>
          <a:prstGeom prst="rect">
            <a:avLst/>
          </a:prstGeom>
        </p:spPr>
      </p:pic>
      <p:sp>
        <p:nvSpPr>
          <p:cNvPr id="2" name="Title 1">
            <a:extLst>
              <a:ext uri="{FF2B5EF4-FFF2-40B4-BE49-F238E27FC236}">
                <a16:creationId xmlns:a16="http://schemas.microsoft.com/office/drawing/2014/main" id="{701226ED-D2CA-4637-9952-A9AACB0B8574}"/>
              </a:ext>
            </a:extLst>
          </p:cNvPr>
          <p:cNvSpPr>
            <a:spLocks noGrp="1"/>
          </p:cNvSpPr>
          <p:nvPr>
            <p:ph type="title" hasCustomPrompt="1"/>
          </p:nvPr>
        </p:nvSpPr>
        <p:spPr>
          <a:xfrm>
            <a:off x="3581399" y="1709738"/>
            <a:ext cx="7613591" cy="2852737"/>
          </a:xfrm>
        </p:spPr>
        <p:txBody>
          <a:bodyPr anchor="b">
            <a:normAutofit/>
          </a:bodyPr>
          <a:lstStyle>
            <a:lvl1pPr>
              <a:defRPr sz="4000">
                <a:latin typeface="Arial" panose="020B0604020202020204" pitchFamily="34" charset="0"/>
                <a:cs typeface="Arial" panose="020B0604020202020204" pitchFamily="34" charset="0"/>
              </a:defRPr>
            </a:lvl1pPr>
          </a:lstStyle>
          <a:p>
            <a:r>
              <a:rPr lang="en-US" dirty="0"/>
              <a:t>Section Divider</a:t>
            </a:r>
          </a:p>
        </p:txBody>
      </p:sp>
      <p:sp>
        <p:nvSpPr>
          <p:cNvPr id="3" name="Text Placeholder 2">
            <a:extLst>
              <a:ext uri="{FF2B5EF4-FFF2-40B4-BE49-F238E27FC236}">
                <a16:creationId xmlns:a16="http://schemas.microsoft.com/office/drawing/2014/main" id="{2374FD0C-4E9F-4EEE-80DB-D0773A038FBD}"/>
              </a:ext>
            </a:extLst>
          </p:cNvPr>
          <p:cNvSpPr>
            <a:spLocks noGrp="1"/>
          </p:cNvSpPr>
          <p:nvPr>
            <p:ph type="body" idx="1"/>
          </p:nvPr>
        </p:nvSpPr>
        <p:spPr>
          <a:xfrm>
            <a:off x="3581399" y="4589463"/>
            <a:ext cx="7613591"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1" name="Picture 10">
            <a:extLst>
              <a:ext uri="{FF2B5EF4-FFF2-40B4-BE49-F238E27FC236}">
                <a16:creationId xmlns:a16="http://schemas.microsoft.com/office/drawing/2014/main" id="{4F107BE7-7CE7-441C-A692-575CD9E081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6" y="6481703"/>
            <a:ext cx="1212337" cy="322197"/>
          </a:xfrm>
          <a:prstGeom prst="rect">
            <a:avLst/>
          </a:prstGeom>
        </p:spPr>
      </p:pic>
      <p:pic>
        <p:nvPicPr>
          <p:cNvPr id="9" name="Picture 8" descr="A close up of a logo&#10;&#10;Description automatically generated">
            <a:extLst>
              <a:ext uri="{FF2B5EF4-FFF2-40B4-BE49-F238E27FC236}">
                <a16:creationId xmlns:a16="http://schemas.microsoft.com/office/drawing/2014/main" id="{289691BF-B4A1-0F44-95D6-3BF0A8F61FC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15" name="Rectangle 14">
            <a:extLst>
              <a:ext uri="{FF2B5EF4-FFF2-40B4-BE49-F238E27FC236}">
                <a16:creationId xmlns:a16="http://schemas.microsoft.com/office/drawing/2014/main" id="{76A66B37-A431-1E48-A480-EF7B73A5C3AA}"/>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Slide Number Placeholder 5">
            <a:extLst>
              <a:ext uri="{FF2B5EF4-FFF2-40B4-BE49-F238E27FC236}">
                <a16:creationId xmlns:a16="http://schemas.microsoft.com/office/drawing/2014/main" id="{2FFBB2F2-76CC-6345-B1E3-CC7222296298}"/>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12" name="Picture 11">
            <a:extLst>
              <a:ext uri="{FF2B5EF4-FFF2-40B4-BE49-F238E27FC236}">
                <a16:creationId xmlns:a16="http://schemas.microsoft.com/office/drawing/2014/main" id="{E9E2E112-B9EA-714C-BECE-5D140A6EBF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268857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532932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543479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920731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089297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240663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572556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23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4006700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055669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36575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A0F754-513D-414C-9263-2DED5760843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36428" y="-1"/>
            <a:ext cx="3353252" cy="6388871"/>
          </a:xfrm>
          <a:prstGeom prst="rect">
            <a:avLst/>
          </a:prstGeom>
        </p:spPr>
      </p:pic>
      <p:sp>
        <p:nvSpPr>
          <p:cNvPr id="2" name="Title 1">
            <a:extLst>
              <a:ext uri="{FF2B5EF4-FFF2-40B4-BE49-F238E27FC236}">
                <a16:creationId xmlns:a16="http://schemas.microsoft.com/office/drawing/2014/main" id="{701226ED-D2CA-4637-9952-A9AACB0B8574}"/>
              </a:ext>
            </a:extLst>
          </p:cNvPr>
          <p:cNvSpPr>
            <a:spLocks noGrp="1"/>
          </p:cNvSpPr>
          <p:nvPr>
            <p:ph type="title" hasCustomPrompt="1"/>
          </p:nvPr>
        </p:nvSpPr>
        <p:spPr>
          <a:xfrm>
            <a:off x="1068935" y="1709738"/>
            <a:ext cx="7613591" cy="2852737"/>
          </a:xfrm>
        </p:spPr>
        <p:txBody>
          <a:bodyPr anchor="b">
            <a:normAutofit/>
          </a:bodyPr>
          <a:lstStyle>
            <a:lvl1pPr>
              <a:defRPr sz="4000">
                <a:latin typeface="Arial" panose="020B0604020202020204" pitchFamily="34" charset="0"/>
                <a:cs typeface="Arial" panose="020B0604020202020204" pitchFamily="34" charset="0"/>
              </a:defRPr>
            </a:lvl1pPr>
          </a:lstStyle>
          <a:p>
            <a:r>
              <a:rPr lang="en-US" dirty="0"/>
              <a:t>Section Divider</a:t>
            </a:r>
          </a:p>
        </p:txBody>
      </p:sp>
      <p:sp>
        <p:nvSpPr>
          <p:cNvPr id="3" name="Text Placeholder 2">
            <a:extLst>
              <a:ext uri="{FF2B5EF4-FFF2-40B4-BE49-F238E27FC236}">
                <a16:creationId xmlns:a16="http://schemas.microsoft.com/office/drawing/2014/main" id="{2374FD0C-4E9F-4EEE-80DB-D0773A038FBD}"/>
              </a:ext>
            </a:extLst>
          </p:cNvPr>
          <p:cNvSpPr>
            <a:spLocks noGrp="1"/>
          </p:cNvSpPr>
          <p:nvPr>
            <p:ph type="body" idx="1"/>
          </p:nvPr>
        </p:nvSpPr>
        <p:spPr>
          <a:xfrm>
            <a:off x="1068935" y="4589463"/>
            <a:ext cx="7613591"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1" name="Picture 10">
            <a:extLst>
              <a:ext uri="{FF2B5EF4-FFF2-40B4-BE49-F238E27FC236}">
                <a16:creationId xmlns:a16="http://schemas.microsoft.com/office/drawing/2014/main" id="{7E64743C-2C99-4E70-B830-83179E1C70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35648" y="2525213"/>
            <a:ext cx="1555516" cy="1489071"/>
          </a:xfrm>
          <a:prstGeom prst="rect">
            <a:avLst/>
          </a:prstGeom>
          <a:ln>
            <a:noFill/>
          </a:ln>
          <a:effectLst>
            <a:outerShdw blurRad="101600" algn="tl" rotWithShape="0">
              <a:srgbClr val="000000">
                <a:alpha val="70000"/>
              </a:srgbClr>
            </a:outerShdw>
          </a:effectLst>
        </p:spPr>
      </p:pic>
      <p:pic>
        <p:nvPicPr>
          <p:cNvPr id="9" name="Picture 8">
            <a:extLst>
              <a:ext uri="{FF2B5EF4-FFF2-40B4-BE49-F238E27FC236}">
                <a16:creationId xmlns:a16="http://schemas.microsoft.com/office/drawing/2014/main" id="{6545476F-4976-4D1C-9895-C1950199C2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40561" y="4403727"/>
            <a:ext cx="1550603" cy="1489070"/>
          </a:xfrm>
          <a:prstGeom prst="rect">
            <a:avLst/>
          </a:prstGeom>
          <a:ln>
            <a:noFill/>
          </a:ln>
          <a:effectLst>
            <a:outerShdw blurRad="101600" algn="tl" rotWithShape="0">
              <a:srgbClr val="000000">
                <a:alpha val="70000"/>
              </a:srgbClr>
            </a:outerShdw>
          </a:effectLst>
        </p:spPr>
      </p:pic>
      <p:pic>
        <p:nvPicPr>
          <p:cNvPr id="10" name="Picture 9">
            <a:extLst>
              <a:ext uri="{FF2B5EF4-FFF2-40B4-BE49-F238E27FC236}">
                <a16:creationId xmlns:a16="http://schemas.microsoft.com/office/drawing/2014/main" id="{A11B781E-14C5-4A0D-BFDE-77BE4C7A4E1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
          <a:stretch/>
        </p:blipFill>
        <p:spPr>
          <a:xfrm>
            <a:off x="8435648" y="611032"/>
            <a:ext cx="1550603" cy="1506443"/>
          </a:xfrm>
          <a:prstGeom prst="rect">
            <a:avLst/>
          </a:prstGeom>
          <a:ln>
            <a:noFill/>
          </a:ln>
          <a:effectLst>
            <a:outerShdw blurRad="101600" algn="tl" rotWithShape="0">
              <a:srgbClr val="000000">
                <a:alpha val="70000"/>
              </a:srgbClr>
            </a:outerShdw>
          </a:effectLst>
        </p:spPr>
      </p:pic>
      <p:pic>
        <p:nvPicPr>
          <p:cNvPr id="14" name="Picture 13" descr="A close up of a logo&#10;&#10;Description automatically generated">
            <a:extLst>
              <a:ext uri="{FF2B5EF4-FFF2-40B4-BE49-F238E27FC236}">
                <a16:creationId xmlns:a16="http://schemas.microsoft.com/office/drawing/2014/main" id="{A70D3598-A726-E143-99CD-CDC4658248A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17" name="Rectangle 16">
            <a:extLst>
              <a:ext uri="{FF2B5EF4-FFF2-40B4-BE49-F238E27FC236}">
                <a16:creationId xmlns:a16="http://schemas.microsoft.com/office/drawing/2014/main" id="{03BC1D2C-84AC-4149-B619-026DE7B01003}"/>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20" name="Slide Number Placeholder 5">
            <a:extLst>
              <a:ext uri="{FF2B5EF4-FFF2-40B4-BE49-F238E27FC236}">
                <a16:creationId xmlns:a16="http://schemas.microsoft.com/office/drawing/2014/main" id="{8C49494B-345C-234A-8BAC-2121F08D2157}"/>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12" name="Picture 11">
            <a:extLst>
              <a:ext uri="{FF2B5EF4-FFF2-40B4-BE49-F238E27FC236}">
                <a16:creationId xmlns:a16="http://schemas.microsoft.com/office/drawing/2014/main" id="{DC62EAAB-2556-8A47-A906-F87E812E8EF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37987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309541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847094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694087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74639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799927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90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102191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176430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188959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1166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5AB6-7F1C-4077-B373-BA52016674F8}"/>
              </a:ext>
            </a:extLst>
          </p:cNvPr>
          <p:cNvSpPr>
            <a:spLocks noGrp="1"/>
          </p:cNvSpPr>
          <p:nvPr>
            <p:ph type="title"/>
          </p:nvPr>
        </p:nvSpPr>
        <p:spPr>
          <a:xfrm>
            <a:off x="838199" y="329982"/>
            <a:ext cx="10515600" cy="752238"/>
          </a:xfrm>
        </p:spPr>
        <p:txBody>
          <a:bodyPr anchor="t">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042E7-1EA0-45DE-9CB6-144FA0571A19}"/>
              </a:ext>
            </a:extLst>
          </p:cNvPr>
          <p:cNvSpPr>
            <a:spLocks noGrp="1"/>
          </p:cNvSpPr>
          <p:nvPr>
            <p:ph idx="1"/>
          </p:nvPr>
        </p:nvSpPr>
        <p:spPr>
          <a:xfrm>
            <a:off x="838200" y="1253331"/>
            <a:ext cx="10515600" cy="4788546"/>
          </a:xfrm>
        </p:spPr>
        <p:txBody>
          <a:bodyPr/>
          <a:lstStyle>
            <a:lvl1pPr>
              <a:spcAft>
                <a:spcPts val="1200"/>
              </a:spcAft>
              <a:defRPr>
                <a:latin typeface="Arial" panose="020B0604020202020204" pitchFamily="34" charset="0"/>
                <a:cs typeface="Arial" panose="020B0604020202020204" pitchFamily="34" charset="0"/>
              </a:defRPr>
            </a:lvl1pPr>
            <a:lvl2pPr>
              <a:spcAft>
                <a:spcPts val="1200"/>
              </a:spcAft>
              <a:defRPr>
                <a:latin typeface="Arial" panose="020B0604020202020204" pitchFamily="34" charset="0"/>
                <a:cs typeface="Arial" panose="020B0604020202020204" pitchFamily="34" charset="0"/>
              </a:defRPr>
            </a:lvl2pPr>
            <a:lvl3pPr>
              <a:spcAft>
                <a:spcPts val="1200"/>
              </a:spcAft>
              <a:defRPr>
                <a:latin typeface="Arial" panose="020B0604020202020204" pitchFamily="34" charset="0"/>
                <a:cs typeface="Arial" panose="020B0604020202020204" pitchFamily="34" charset="0"/>
              </a:defRPr>
            </a:lvl3pPr>
            <a:lvl4pPr>
              <a:spcAft>
                <a:spcPts val="1200"/>
              </a:spcAft>
              <a:defRPr>
                <a:latin typeface="Arial" panose="020B0604020202020204" pitchFamily="34" charset="0"/>
                <a:cs typeface="Arial" panose="020B0604020202020204" pitchFamily="34" charset="0"/>
              </a:defRPr>
            </a:lvl4pPr>
            <a:lvl5pPr>
              <a:spcAft>
                <a:spcPts val="1200"/>
              </a:spcAft>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604AE0-5BAA-574A-91D8-638E43807E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pic>
        <p:nvPicPr>
          <p:cNvPr id="10" name="Picture 9">
            <a:extLst>
              <a:ext uri="{FF2B5EF4-FFF2-40B4-BE49-F238E27FC236}">
                <a16:creationId xmlns:a16="http://schemas.microsoft.com/office/drawing/2014/main" id="{A05DEEA6-764C-5A4F-97E7-7A4956AFB4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
        <p:nvSpPr>
          <p:cNvPr id="11" name="Rectangle 10">
            <a:extLst>
              <a:ext uri="{FF2B5EF4-FFF2-40B4-BE49-F238E27FC236}">
                <a16:creationId xmlns:a16="http://schemas.microsoft.com/office/drawing/2014/main" id="{321870B4-A205-D84C-9B4A-DECB2AEF2EB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7" name="Slide Number Placeholder 5">
            <a:extLst>
              <a:ext uri="{FF2B5EF4-FFF2-40B4-BE49-F238E27FC236}">
                <a16:creationId xmlns:a16="http://schemas.microsoft.com/office/drawing/2014/main" id="{4EDE74BD-FE97-D141-B6F5-B65B83D55763}"/>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4" name="Date Placeholder 3">
            <a:extLst>
              <a:ext uri="{FF2B5EF4-FFF2-40B4-BE49-F238E27FC236}">
                <a16:creationId xmlns:a16="http://schemas.microsoft.com/office/drawing/2014/main" id="{8FD1B1F5-AE54-A74C-A202-58F1F106D930}"/>
              </a:ext>
            </a:extLst>
          </p:cNvPr>
          <p:cNvSpPr>
            <a:spLocks noGrp="1"/>
          </p:cNvSpPr>
          <p:nvPr>
            <p:ph type="dt" sz="half" idx="13"/>
          </p:nvPr>
        </p:nvSpPr>
        <p:spPr>
          <a:xfrm>
            <a:off x="838200" y="6356350"/>
            <a:ext cx="2743200" cy="365125"/>
          </a:xfrm>
          <a:prstGeom prst="rect">
            <a:avLst/>
          </a:prstGeom>
        </p:spPr>
        <p:txBody>
          <a:bodyPr/>
          <a:lstStyle/>
          <a:p>
            <a:fld id="{D523841E-755B-B94A-A308-29DE950CA218}" type="datetime1">
              <a:rPr lang="en-US" smtClean="0"/>
              <a:t>5/8/2020</a:t>
            </a:fld>
            <a:endParaRPr lang="en-US"/>
          </a:p>
        </p:txBody>
      </p:sp>
    </p:spTree>
    <p:extLst>
      <p:ext uri="{BB962C8B-B14F-4D97-AF65-F5344CB8AC3E}">
        <p14:creationId xmlns:p14="http://schemas.microsoft.com/office/powerpoint/2010/main" val="2366958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698462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144937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578205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971983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5756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1514979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82134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8443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879138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5099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149F-9FA5-44B1-A0DF-8D0A4F21AFA5}"/>
              </a:ext>
            </a:extLst>
          </p:cNvPr>
          <p:cNvSpPr>
            <a:spLocks noGrp="1"/>
          </p:cNvSpPr>
          <p:nvPr>
            <p:ph type="title"/>
          </p:nvPr>
        </p:nvSpPr>
        <p:spPr>
          <a:xfrm>
            <a:off x="838200" y="226227"/>
            <a:ext cx="10515600" cy="795206"/>
          </a:xfrm>
        </p:spPr>
        <p:txBody>
          <a:bodyPr anchor="t">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FA0446-53A5-4B1B-991B-9FFF2BDB33AD}"/>
              </a:ext>
            </a:extLst>
          </p:cNvPr>
          <p:cNvSpPr>
            <a:spLocks noGrp="1"/>
          </p:cNvSpPr>
          <p:nvPr>
            <p:ph sz="half" idx="1"/>
          </p:nvPr>
        </p:nvSpPr>
        <p:spPr>
          <a:xfrm>
            <a:off x="838200" y="1030419"/>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9F86A-95DB-4D2F-A3F6-AE814A30C7CE}"/>
              </a:ext>
            </a:extLst>
          </p:cNvPr>
          <p:cNvSpPr>
            <a:spLocks noGrp="1"/>
          </p:cNvSpPr>
          <p:nvPr>
            <p:ph sz="half" idx="2"/>
          </p:nvPr>
        </p:nvSpPr>
        <p:spPr>
          <a:xfrm>
            <a:off x="6172200" y="1030419"/>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B10FFE62-C7C2-804A-9F71-36DAB89FA5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12" name="Rectangle 11">
            <a:extLst>
              <a:ext uri="{FF2B5EF4-FFF2-40B4-BE49-F238E27FC236}">
                <a16:creationId xmlns:a16="http://schemas.microsoft.com/office/drawing/2014/main" id="{BC0BCF52-ECE6-9148-99A4-8A2DB594DDB0}"/>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Slide Number Placeholder 5">
            <a:extLst>
              <a:ext uri="{FF2B5EF4-FFF2-40B4-BE49-F238E27FC236}">
                <a16:creationId xmlns:a16="http://schemas.microsoft.com/office/drawing/2014/main" id="{247DED6E-C253-C447-AA80-404FE6ADC68A}"/>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9" name="Picture 8">
            <a:extLst>
              <a:ext uri="{FF2B5EF4-FFF2-40B4-BE49-F238E27FC236}">
                <a16:creationId xmlns:a16="http://schemas.microsoft.com/office/drawing/2014/main" id="{BF0264A1-3774-444A-81B8-230B16C3FE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3842158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331852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937583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825894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3897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3712928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394734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17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E 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6787959-ED9A-430D-89B7-A4F9D34BC86C}"/>
              </a:ext>
            </a:extLst>
          </p:cNvPr>
          <p:cNvSpPr>
            <a:spLocks noGrp="1"/>
          </p:cNvSpPr>
          <p:nvPr>
            <p:ph type="title" hasCustomPrompt="1"/>
          </p:nvPr>
        </p:nvSpPr>
        <p:spPr>
          <a:xfrm>
            <a:off x="609600" y="146304"/>
            <a:ext cx="10972800" cy="548640"/>
          </a:xfrm>
          <a:prstGeom prst="rect">
            <a:avLst/>
          </a:prstGeom>
        </p:spPr>
        <p:txBody>
          <a:bodyPr vert="horz" lIns="91440" tIns="45720" rIns="91440" bIns="45720" rtlCol="0" anchor="ctr">
            <a:noAutofit/>
          </a:bodyPr>
          <a:lstStyle>
            <a:lvl1pPr>
              <a:defRPr/>
            </a:lvl1pPr>
          </a:lstStyle>
          <a:p>
            <a:r>
              <a:rPr lang="en-US" dirty="0"/>
              <a:t>Click to Edit Title</a:t>
            </a:r>
          </a:p>
        </p:txBody>
      </p:sp>
      <p:sp>
        <p:nvSpPr>
          <p:cNvPr id="8" name="Text Placeholder 2">
            <a:extLst>
              <a:ext uri="{FF2B5EF4-FFF2-40B4-BE49-F238E27FC236}">
                <a16:creationId xmlns:a16="http://schemas.microsoft.com/office/drawing/2014/main" id="{B64B0CDF-FA3F-4415-A37E-85D3EB7548CC}"/>
              </a:ext>
            </a:extLst>
          </p:cNvPr>
          <p:cNvSpPr>
            <a:spLocks noGrp="1"/>
          </p:cNvSpPr>
          <p:nvPr>
            <p:ph idx="1" hasCustomPrompt="1"/>
          </p:nvPr>
        </p:nvSpPr>
        <p:spPr>
          <a:xfrm>
            <a:off x="609600" y="1005840"/>
            <a:ext cx="10956507" cy="4974650"/>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Click to edit text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Fifth level</a:t>
            </a:r>
          </a:p>
        </p:txBody>
      </p:sp>
    </p:spTree>
    <p:extLst>
      <p:ext uri="{BB962C8B-B14F-4D97-AF65-F5344CB8AC3E}">
        <p14:creationId xmlns:p14="http://schemas.microsoft.com/office/powerpoint/2010/main" val="298192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3961E87-3FB8-4AAD-8C25-E34FB5CDC72F}"/>
              </a:ext>
            </a:extLst>
          </p:cNvPr>
          <p:cNvSpPr>
            <a:spLocks noGrp="1"/>
          </p:cNvSpPr>
          <p:nvPr>
            <p:ph type="title"/>
          </p:nvPr>
        </p:nvSpPr>
        <p:spPr>
          <a:xfrm>
            <a:off x="609600" y="548640"/>
            <a:ext cx="10972800" cy="914400"/>
          </a:xfrm>
          <a:prstGeom prst="rect">
            <a:avLst/>
          </a:prstGeom>
        </p:spPr>
        <p:txBody>
          <a:bodyPr vert="horz" lIns="91440" tIns="45720" rIns="91440" bIns="45720" rtlCol="0" anchor="ctr">
            <a:normAutofit/>
          </a:bodyPr>
          <a:lstStyle/>
          <a:p>
            <a:r>
              <a:rPr lang="en-US" dirty="0"/>
              <a:t>Click to Edit Title</a:t>
            </a:r>
          </a:p>
        </p:txBody>
      </p:sp>
    </p:spTree>
    <p:extLst>
      <p:ext uri="{BB962C8B-B14F-4D97-AF65-F5344CB8AC3E}">
        <p14:creationId xmlns:p14="http://schemas.microsoft.com/office/powerpoint/2010/main" val="4214370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85800"/>
            <a:ext cx="103632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180976"/>
            <a:ext cx="812800" cy="123825"/>
          </a:xfrm>
          <a:prstGeom prst="rect">
            <a:avLst/>
          </a:prstGeom>
          <a:ln/>
        </p:spPr>
        <p:txBody>
          <a:bodyPr/>
          <a:lstStyle>
            <a:lvl1pPr>
              <a:defRPr/>
            </a:lvl1pPr>
          </a:lstStyle>
          <a:p>
            <a:pPr>
              <a:defRPr/>
            </a:pPr>
            <a:fld id="{6A87A94C-6B85-4009-88F3-B851A48CAE3C}" type="datetime4">
              <a:rPr lang="en-US"/>
              <a:pPr>
                <a:defRPr/>
              </a:pPr>
              <a:t>May 8, 2020</a:t>
            </a:fld>
            <a:endParaRPr lang="en-US" dirty="0"/>
          </a:p>
        </p:txBody>
      </p:sp>
    </p:spTree>
    <p:extLst>
      <p:ext uri="{BB962C8B-B14F-4D97-AF65-F5344CB8AC3E}">
        <p14:creationId xmlns:p14="http://schemas.microsoft.com/office/powerpoint/2010/main" val="265048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73D1-5199-403B-A201-03254991FB1D}"/>
              </a:ext>
            </a:extLst>
          </p:cNvPr>
          <p:cNvSpPr>
            <a:spLocks noGrp="1"/>
          </p:cNvSpPr>
          <p:nvPr>
            <p:ph type="title"/>
          </p:nvPr>
        </p:nvSpPr>
        <p:spPr>
          <a:xfrm>
            <a:off x="839788" y="218971"/>
            <a:ext cx="10515600" cy="823912"/>
          </a:xfrm>
        </p:spPr>
        <p:txBody>
          <a:bodyPr anchor="t">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D952A81-102B-4181-A010-52A29CD07689}"/>
              </a:ext>
            </a:extLst>
          </p:cNvPr>
          <p:cNvSpPr>
            <a:spLocks noGrp="1"/>
          </p:cNvSpPr>
          <p:nvPr>
            <p:ph type="body" idx="1"/>
          </p:nvPr>
        </p:nvSpPr>
        <p:spPr>
          <a:xfrm>
            <a:off x="839788" y="1087438"/>
            <a:ext cx="5157787" cy="587538"/>
          </a:xfr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457FF5-9D0D-4BF4-AD4A-841FF5750E4A}"/>
              </a:ext>
            </a:extLst>
          </p:cNvPr>
          <p:cNvSpPr>
            <a:spLocks noGrp="1"/>
          </p:cNvSpPr>
          <p:nvPr>
            <p:ph sz="half" idx="2"/>
          </p:nvPr>
        </p:nvSpPr>
        <p:spPr>
          <a:xfrm>
            <a:off x="839788" y="1730939"/>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46751EC-9A54-4F8B-9D29-E1E20F7A2427}"/>
              </a:ext>
            </a:extLst>
          </p:cNvPr>
          <p:cNvSpPr>
            <a:spLocks noGrp="1"/>
          </p:cNvSpPr>
          <p:nvPr>
            <p:ph type="body" sz="quarter" idx="3"/>
          </p:nvPr>
        </p:nvSpPr>
        <p:spPr>
          <a:xfrm>
            <a:off x="6172200" y="1087438"/>
            <a:ext cx="5183188" cy="587538"/>
          </a:xfr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77F614-8086-4B6B-AA7D-8E3C1099768E}"/>
              </a:ext>
            </a:extLst>
          </p:cNvPr>
          <p:cNvSpPr>
            <a:spLocks noGrp="1"/>
          </p:cNvSpPr>
          <p:nvPr>
            <p:ph sz="quarter" idx="4"/>
          </p:nvPr>
        </p:nvSpPr>
        <p:spPr>
          <a:xfrm>
            <a:off x="6172200" y="1730939"/>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se up of a logo&#10;&#10;Description automatically generated">
            <a:extLst>
              <a:ext uri="{FF2B5EF4-FFF2-40B4-BE49-F238E27FC236}">
                <a16:creationId xmlns:a16="http://schemas.microsoft.com/office/drawing/2014/main" id="{FFADD73C-2DA2-684F-A2D1-DA108156F7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13" name="Rectangle 12">
            <a:extLst>
              <a:ext uri="{FF2B5EF4-FFF2-40B4-BE49-F238E27FC236}">
                <a16:creationId xmlns:a16="http://schemas.microsoft.com/office/drawing/2014/main" id="{C5BB0344-3EC3-7949-A3FC-DCA07A7D5B8A}"/>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4" name="Slide Number Placeholder 5">
            <a:extLst>
              <a:ext uri="{FF2B5EF4-FFF2-40B4-BE49-F238E27FC236}">
                <a16:creationId xmlns:a16="http://schemas.microsoft.com/office/drawing/2014/main" id="{DCE51625-5215-F243-B847-D94E71A58F75}"/>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15" name="Picture 14">
            <a:extLst>
              <a:ext uri="{FF2B5EF4-FFF2-40B4-BE49-F238E27FC236}">
                <a16:creationId xmlns:a16="http://schemas.microsoft.com/office/drawing/2014/main" id="{9C2EDBAB-3A66-7647-B8EB-06A529A52E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1513084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750691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620845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048273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01494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951882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325454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8149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4146500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261914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56053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4671-53EF-4ACF-9965-B92DE920BAEA}"/>
              </a:ext>
            </a:extLst>
          </p:cNvPr>
          <p:cNvSpPr>
            <a:spLocks noGrp="1"/>
          </p:cNvSpPr>
          <p:nvPr>
            <p:ph type="title"/>
          </p:nvPr>
        </p:nvSpPr>
        <p:spPr>
          <a:xfrm>
            <a:off x="838200" y="224332"/>
            <a:ext cx="10515600" cy="805649"/>
          </a:xfrm>
        </p:spPr>
        <p:txBody>
          <a:bodyPr anchor="t">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descr="A close up of a logo&#10;&#10;Description automatically generated">
            <a:extLst>
              <a:ext uri="{FF2B5EF4-FFF2-40B4-BE49-F238E27FC236}">
                <a16:creationId xmlns:a16="http://schemas.microsoft.com/office/drawing/2014/main" id="{51E4148F-64CE-F844-832F-0DAD00D6D0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9" name="Rectangle 8">
            <a:extLst>
              <a:ext uri="{FF2B5EF4-FFF2-40B4-BE49-F238E27FC236}">
                <a16:creationId xmlns:a16="http://schemas.microsoft.com/office/drawing/2014/main" id="{1B7A7C5C-64E9-6046-BC0F-D876F4EA59B4}"/>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0" name="Slide Number Placeholder 5">
            <a:extLst>
              <a:ext uri="{FF2B5EF4-FFF2-40B4-BE49-F238E27FC236}">
                <a16:creationId xmlns:a16="http://schemas.microsoft.com/office/drawing/2014/main" id="{AF0339E5-9CF6-4A4C-9FB4-F361D9EA53FE}"/>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11" name="Picture 10">
            <a:extLst>
              <a:ext uri="{FF2B5EF4-FFF2-40B4-BE49-F238E27FC236}">
                <a16:creationId xmlns:a16="http://schemas.microsoft.com/office/drawing/2014/main" id="{DEB85086-5729-C849-B576-9E040B1732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307477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388902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176464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968456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468521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635850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85340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68554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233629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617181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290047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6500-4167-4E53-913B-ECF009A1563A}"/>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643C24D-1B7F-4217-B006-43BC65A5482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C53C16-4019-4109-BFFC-589B9876F050}"/>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2" name="Picture 11" descr="A close up of a logo&#10;&#10;Description automatically generated">
            <a:extLst>
              <a:ext uri="{FF2B5EF4-FFF2-40B4-BE49-F238E27FC236}">
                <a16:creationId xmlns:a16="http://schemas.microsoft.com/office/drawing/2014/main" id="{ED77B13A-53D3-174A-832A-3B4944512E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16" name="Rectangle 15">
            <a:extLst>
              <a:ext uri="{FF2B5EF4-FFF2-40B4-BE49-F238E27FC236}">
                <a16:creationId xmlns:a16="http://schemas.microsoft.com/office/drawing/2014/main" id="{AEDF4613-9573-D941-97BE-D2F20C84F9DA}"/>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9" name="Slide Number Placeholder 5">
            <a:extLst>
              <a:ext uri="{FF2B5EF4-FFF2-40B4-BE49-F238E27FC236}">
                <a16:creationId xmlns:a16="http://schemas.microsoft.com/office/drawing/2014/main" id="{0052A837-8495-9248-968F-585F0CDA88FC}"/>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20" name="Picture 19">
            <a:extLst>
              <a:ext uri="{FF2B5EF4-FFF2-40B4-BE49-F238E27FC236}">
                <a16:creationId xmlns:a16="http://schemas.microsoft.com/office/drawing/2014/main" id="{43005A14-AF30-FB48-9468-9C6B43ABE6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3778498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976050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8207831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499222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5809564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300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2484903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77008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598654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7129839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202346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1DEB-E66A-45E9-A89F-F05AAEFF630E}"/>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2C4B792F-0F13-4231-8BD6-AE9FB7D9A082}"/>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D0B7D-5666-43B9-A033-E0AAB2274120}"/>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2" name="Picture 11" descr="A close up of a logo&#10;&#10;Description automatically generated">
            <a:extLst>
              <a:ext uri="{FF2B5EF4-FFF2-40B4-BE49-F238E27FC236}">
                <a16:creationId xmlns:a16="http://schemas.microsoft.com/office/drawing/2014/main" id="{79B0FDD1-362D-234C-AE49-82EC899EF1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10" name="Rectangle 9">
            <a:extLst>
              <a:ext uri="{FF2B5EF4-FFF2-40B4-BE49-F238E27FC236}">
                <a16:creationId xmlns:a16="http://schemas.microsoft.com/office/drawing/2014/main" id="{9E3B555F-B274-B147-A775-A9CC581F69CD}"/>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1" name="Slide Number Placeholder 5">
            <a:extLst>
              <a:ext uri="{FF2B5EF4-FFF2-40B4-BE49-F238E27FC236}">
                <a16:creationId xmlns:a16="http://schemas.microsoft.com/office/drawing/2014/main" id="{9DCDC88E-D2DB-D44E-953B-434B50D35596}"/>
              </a:ext>
            </a:extLst>
          </p:cNvPr>
          <p:cNvSpPr>
            <a:spLocks noGrp="1"/>
          </p:cNvSpPr>
          <p:nvPr>
            <p:ph type="sldNum" sz="quarter" idx="12"/>
          </p:nvPr>
        </p:nvSpPr>
        <p:spPr>
          <a:xfrm>
            <a:off x="0" y="6446078"/>
            <a:ext cx="12191999" cy="365125"/>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pic>
        <p:nvPicPr>
          <p:cNvPr id="9" name="Picture 8">
            <a:extLst>
              <a:ext uri="{FF2B5EF4-FFF2-40B4-BE49-F238E27FC236}">
                <a16:creationId xmlns:a16="http://schemas.microsoft.com/office/drawing/2014/main" id="{B3407A16-8994-C842-97E4-C6CB43CAD2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6107" y="6481703"/>
            <a:ext cx="1094374" cy="290847"/>
          </a:xfrm>
          <a:prstGeom prst="rect">
            <a:avLst/>
          </a:prstGeom>
        </p:spPr>
      </p:pic>
    </p:spTree>
    <p:extLst>
      <p:ext uri="{BB962C8B-B14F-4D97-AF65-F5344CB8AC3E}">
        <p14:creationId xmlns:p14="http://schemas.microsoft.com/office/powerpoint/2010/main" val="11617609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3350773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40DD-90DB-B649-8A5A-CC7C91B4A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CC352-F775-EA42-AA8A-9DE018343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97FC2-1AD0-BB46-8CB1-C769B7CBA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C02EC4-4E39-464F-B826-5C1174BF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08681-F886-2C42-B569-2FAD9E4A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622BB06-FAED-1A44-856F-C7071E09C420}"/>
              </a:ext>
            </a:extLst>
          </p:cNvPr>
          <p:cNvSpPr>
            <a:spLocks noGrp="1"/>
          </p:cNvSpPr>
          <p:nvPr>
            <p:ph type="sldNum" sz="quarter" idx="10"/>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8191068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8509-D355-3F48-873E-05F508ECA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AF93178-2D6F-E64D-BE80-55CC5C44E11C}"/>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41592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16E4B2C-8547-AB48-913E-034644B9A05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
        <p:nvSpPr>
          <p:cNvPr id="6" name="Title 5">
            <a:extLst>
              <a:ext uri="{FF2B5EF4-FFF2-40B4-BE49-F238E27FC236}">
                <a16:creationId xmlns:a16="http://schemas.microsoft.com/office/drawing/2014/main" id="{2EEBD9D9-3311-6846-A368-1B9601CF1A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2237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DD1-6EA5-9C45-9516-97800A266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2379B-BB0C-B246-9CD3-04AFDA617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9DBA5-2E49-E14C-BFEC-CB710CA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6065D-AB4B-7A4C-8007-9E0EEEACD507}"/>
              </a:ext>
            </a:extLst>
          </p:cNvPr>
          <p:cNvSpPr>
            <a:spLocks noGrp="1"/>
          </p:cNvSpPr>
          <p:nvPr>
            <p:ph type="dt" sz="half" idx="10"/>
          </p:nvPr>
        </p:nvSpPr>
        <p:spPr>
          <a:xfrm>
            <a:off x="838200" y="6356350"/>
            <a:ext cx="2743200" cy="365125"/>
          </a:xfrm>
          <a:prstGeom prst="rect">
            <a:avLst/>
          </a:prstGeom>
        </p:spPr>
        <p:txBody>
          <a:bodyPr/>
          <a:lstStyle/>
          <a:p>
            <a:fld id="{D91FA20B-856A-C440-B1FB-2FADF7798BC5}" type="datetimeFigureOut">
              <a:rPr lang="en-US" smtClean="0"/>
              <a:t>5/8/2020</a:t>
            </a:fld>
            <a:endParaRPr lang="en-US"/>
          </a:p>
        </p:txBody>
      </p:sp>
      <p:sp>
        <p:nvSpPr>
          <p:cNvPr id="6" name="Footer Placeholder 5">
            <a:extLst>
              <a:ext uri="{FF2B5EF4-FFF2-40B4-BE49-F238E27FC236}">
                <a16:creationId xmlns:a16="http://schemas.microsoft.com/office/drawing/2014/main" id="{BFD33E16-59B7-CA4C-A40C-26242837F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90A55-1AD2-BA4D-AA21-220C8D54F14A}"/>
              </a:ext>
            </a:extLst>
          </p:cNvPr>
          <p:cNvSpPr>
            <a:spLocks noGrp="1"/>
          </p:cNvSpPr>
          <p:nvPr>
            <p:ph type="sldNum" sz="quarter" idx="12"/>
          </p:nvPr>
        </p:nvSpPr>
        <p:spPr>
          <a:xfrm>
            <a:off x="8610600" y="6356350"/>
            <a:ext cx="2743200" cy="365125"/>
          </a:xfrm>
          <a:prstGeom prst="rect">
            <a:avLst/>
          </a:prstGeom>
        </p:spPr>
        <p:txBody>
          <a:bodyPr/>
          <a:lstStyle/>
          <a:p>
            <a:fld id="{1C2C2ECF-BE05-4949-9877-8DB9684AFA61}" type="slidenum">
              <a:rPr lang="en-US" smtClean="0"/>
              <a:t>‹#›</a:t>
            </a:fld>
            <a:endParaRPr lang="en-US"/>
          </a:p>
        </p:txBody>
      </p:sp>
    </p:spTree>
    <p:extLst>
      <p:ext uri="{BB962C8B-B14F-4D97-AF65-F5344CB8AC3E}">
        <p14:creationId xmlns:p14="http://schemas.microsoft.com/office/powerpoint/2010/main" val="383991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7F49-DCDA-614B-9D3E-466BE4DFF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F2A95-C88B-EB4C-AFC4-39765694A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3B927-064D-BB48-B00A-8980CBD93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4D60932D-BFEA-E44E-B871-FD16EAC0253D}"/>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977376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5B0D-48DD-7C4B-88ED-3F7AF9F7B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BA3DF-62C6-3C40-A078-B2D2D28F7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02D25C5-C0B8-BF4B-80B6-B7DDDE752542}"/>
              </a:ext>
            </a:extLst>
          </p:cNvPr>
          <p:cNvSpPr txBox="1">
            <a:spLocks/>
          </p:cNvSpPr>
          <p:nvPr userDrawn="1"/>
        </p:nvSpPr>
        <p:spPr>
          <a:xfrm>
            <a:off x="0" y="6511395"/>
            <a:ext cx="12191999" cy="223623"/>
          </a:xfrm>
          <a:prstGeom prst="rect">
            <a:avLst/>
          </a:prstGeom>
        </p:spPr>
        <p:txBody>
          <a:bodyPr/>
          <a:lstStyle>
            <a:defPPr>
              <a:defRPr lang="en-US"/>
            </a:defPPr>
            <a:lvl1pPr marL="0" algn="ctr" defTabSz="914400" rtl="0" eaLnBrk="1" latinLnBrk="0" hangingPunct="1">
              <a:defRPr sz="6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776908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3825-89AE-AA41-BB25-B84E90ACA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AD248-F935-6046-9C01-D68DBA1D4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A67AF58-22FE-3443-BCE7-261B7B0B616E}"/>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30579379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9AC5-62F1-854A-82A3-C5003A77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E229F-C7F9-7944-B9E8-AB6568F5B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D6F57798-E598-4945-AD38-76951022E7A6}"/>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40473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568F-D004-794A-B68F-A936316A9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809AB-5347-4F40-956B-69132AF0B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70388-72E9-9D48-94FF-7B8C1C270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5037199-1721-5042-B534-7B3810DF91AB}"/>
              </a:ext>
            </a:extLst>
          </p:cNvPr>
          <p:cNvSpPr>
            <a:spLocks noGrp="1"/>
          </p:cNvSpPr>
          <p:nvPr>
            <p:ph type="sldNum" sz="quarter" idx="4"/>
          </p:nvPr>
        </p:nvSpPr>
        <p:spPr>
          <a:xfrm>
            <a:off x="0" y="6511395"/>
            <a:ext cx="12191999" cy="223623"/>
          </a:xfrm>
          <a:prstGeom prst="rect">
            <a:avLst/>
          </a:prstGeom>
        </p:spPr>
        <p:txBody>
          <a:bodyPr/>
          <a:lstStyle>
            <a:lvl1pPr algn="ctr">
              <a:defRPr sz="600">
                <a:solidFill>
                  <a:schemeClr val="bg1"/>
                </a:solidFill>
                <a:latin typeface="Arial" panose="020B0604020202020204" pitchFamily="34" charset="0"/>
                <a:cs typeface="Arial" panose="020B0604020202020204" pitchFamily="34" charset="0"/>
              </a:defRPr>
            </a:lvl1pPr>
          </a:lstStyle>
          <a:p>
            <a:fld id="{DBA196A0-9DA7-4008-9A7E-666DA65C1712}" type="slidenum">
              <a:rPr lang="en-US" smtClean="0"/>
              <a:pPr/>
              <a:t>‹#›</a:t>
            </a:fld>
            <a:endParaRPr lang="en-US" dirty="0"/>
          </a:p>
        </p:txBody>
      </p:sp>
    </p:spTree>
    <p:extLst>
      <p:ext uri="{BB962C8B-B14F-4D97-AF65-F5344CB8AC3E}">
        <p14:creationId xmlns:p14="http://schemas.microsoft.com/office/powerpoint/2010/main" val="129929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18.jpe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5.jpeg"/><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9.jpe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5.jpeg"/><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image" Target="../media/image20.jpe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5.jpeg"/><Relationship Id="rId5" Type="http://schemas.openxmlformats.org/officeDocument/2006/relationships/slideLayout" Target="../slideLayouts/slideLayout109.xml"/><Relationship Id="rId10" Type="http://schemas.openxmlformats.org/officeDocument/2006/relationships/theme" Target="../theme/theme12.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image" Target="../media/image21.pn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5.jpeg"/><Relationship Id="rId5" Type="http://schemas.openxmlformats.org/officeDocument/2006/relationships/slideLayout" Target="../slideLayouts/slideLayout118.xml"/><Relationship Id="rId10" Type="http://schemas.openxmlformats.org/officeDocument/2006/relationships/theme" Target="../theme/theme1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1.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5.jpe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2.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5.jpe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3.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5.jpe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4.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5.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5.jpeg"/><Relationship Id="rId5" Type="http://schemas.openxmlformats.org/officeDocument/2006/relationships/slideLayout" Target="../slideLayouts/slideLayout64.xml"/><Relationship Id="rId10" Type="http://schemas.openxmlformats.org/officeDocument/2006/relationships/theme" Target="../theme/theme7.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6.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5.jpeg"/><Relationship Id="rId5" Type="http://schemas.openxmlformats.org/officeDocument/2006/relationships/slideLayout" Target="../slideLayouts/slideLayout73.xml"/><Relationship Id="rId10" Type="http://schemas.openxmlformats.org/officeDocument/2006/relationships/theme" Target="../theme/theme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17.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5.jpeg"/><Relationship Id="rId5" Type="http://schemas.openxmlformats.org/officeDocument/2006/relationships/slideLayout" Target="../slideLayouts/slideLayout82.xml"/><Relationship Id="rId10" Type="http://schemas.openxmlformats.org/officeDocument/2006/relationships/theme" Target="../theme/theme9.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1C360-8028-4D82-8FDC-D39778FFE5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17341B5-4549-44D2-A1D0-4C691E104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86401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50" r:id="rId4"/>
    <p:sldLayoutId id="2147483652" r:id="rId5"/>
    <p:sldLayoutId id="2147483653" r:id="rId6"/>
    <p:sldLayoutId id="2147483654" r:id="rId7"/>
    <p:sldLayoutId id="2147483656" r:id="rId8"/>
    <p:sldLayoutId id="2147483657" r:id="rId9"/>
    <p:sldLayoutId id="2147483823" r:id="rId10"/>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10" name="Picture 9">
            <a:extLst>
              <a:ext uri="{FF2B5EF4-FFF2-40B4-BE49-F238E27FC236}">
                <a16:creationId xmlns:a16="http://schemas.microsoft.com/office/drawing/2014/main" id="{8A482782-7C9F-DA4F-9ABF-C16FF377DA5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761225" y="226466"/>
            <a:ext cx="1185150" cy="578981"/>
          </a:xfrm>
          <a:prstGeom prst="rect">
            <a:avLst/>
          </a:prstGeom>
        </p:spPr>
      </p:pic>
    </p:spTree>
    <p:extLst>
      <p:ext uri="{BB962C8B-B14F-4D97-AF65-F5344CB8AC3E}">
        <p14:creationId xmlns:p14="http://schemas.microsoft.com/office/powerpoint/2010/main" val="43093828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9" name="Picture 8">
            <a:extLst>
              <a:ext uri="{FF2B5EF4-FFF2-40B4-BE49-F238E27FC236}">
                <a16:creationId xmlns:a16="http://schemas.microsoft.com/office/drawing/2014/main" id="{7F1E4B19-2008-D34E-8FAE-A42D61F87F7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199502" y="226466"/>
            <a:ext cx="1692487" cy="485419"/>
          </a:xfrm>
          <a:prstGeom prst="rect">
            <a:avLst/>
          </a:prstGeom>
        </p:spPr>
      </p:pic>
    </p:spTree>
    <p:extLst>
      <p:ext uri="{BB962C8B-B14F-4D97-AF65-F5344CB8AC3E}">
        <p14:creationId xmlns:p14="http://schemas.microsoft.com/office/powerpoint/2010/main" val="111553870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9" name="Picture 8">
            <a:extLst>
              <a:ext uri="{FF2B5EF4-FFF2-40B4-BE49-F238E27FC236}">
                <a16:creationId xmlns:a16="http://schemas.microsoft.com/office/drawing/2014/main" id="{86BE9E3C-EB10-5743-8580-0BE4238FE8D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232204" y="226466"/>
            <a:ext cx="1687536" cy="364081"/>
          </a:xfrm>
          <a:prstGeom prst="rect">
            <a:avLst/>
          </a:prstGeom>
        </p:spPr>
      </p:pic>
    </p:spTree>
    <p:extLst>
      <p:ext uri="{BB962C8B-B14F-4D97-AF65-F5344CB8AC3E}">
        <p14:creationId xmlns:p14="http://schemas.microsoft.com/office/powerpoint/2010/main" val="202973286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6" name="Picture 5">
            <a:extLst>
              <a:ext uri="{FF2B5EF4-FFF2-40B4-BE49-F238E27FC236}">
                <a16:creationId xmlns:a16="http://schemas.microsoft.com/office/drawing/2014/main" id="{A3CBD773-8D6A-C249-91BA-9AFBE9EE445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833946" y="-43606"/>
            <a:ext cx="1234068" cy="1234068"/>
          </a:xfrm>
          <a:prstGeom prst="rect">
            <a:avLst/>
          </a:prstGeom>
        </p:spPr>
      </p:pic>
    </p:spTree>
    <p:extLst>
      <p:ext uri="{BB962C8B-B14F-4D97-AF65-F5344CB8AC3E}">
        <p14:creationId xmlns:p14="http://schemas.microsoft.com/office/powerpoint/2010/main" val="307171801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5" name="Picture 4">
            <a:extLst>
              <a:ext uri="{FF2B5EF4-FFF2-40B4-BE49-F238E27FC236}">
                <a16:creationId xmlns:a16="http://schemas.microsoft.com/office/drawing/2014/main" id="{144432E3-0E1E-9F41-8B52-8C41355C42B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493891" y="157989"/>
            <a:ext cx="1509931" cy="523048"/>
          </a:xfrm>
          <a:prstGeom prst="rect">
            <a:avLst/>
          </a:prstGeom>
        </p:spPr>
      </p:pic>
    </p:spTree>
    <p:extLst>
      <p:ext uri="{BB962C8B-B14F-4D97-AF65-F5344CB8AC3E}">
        <p14:creationId xmlns:p14="http://schemas.microsoft.com/office/powerpoint/2010/main" val="324585178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pic>
        <p:nvPicPr>
          <p:cNvPr id="11" name="Picture 10">
            <a:extLst>
              <a:ext uri="{FF2B5EF4-FFF2-40B4-BE49-F238E27FC236}">
                <a16:creationId xmlns:a16="http://schemas.microsoft.com/office/drawing/2014/main" id="{0E016416-10A5-B34B-824D-172429DEA01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608744" y="226466"/>
            <a:ext cx="2355713" cy="333060"/>
          </a:xfrm>
          <a:prstGeom prst="rect">
            <a:avLst/>
          </a:prstGeom>
        </p:spPr>
      </p:pic>
    </p:spTree>
    <p:extLst>
      <p:ext uri="{BB962C8B-B14F-4D97-AF65-F5344CB8AC3E}">
        <p14:creationId xmlns:p14="http://schemas.microsoft.com/office/powerpoint/2010/main" val="24372342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9" name="Picture 8">
            <a:extLst>
              <a:ext uri="{FF2B5EF4-FFF2-40B4-BE49-F238E27FC236}">
                <a16:creationId xmlns:a16="http://schemas.microsoft.com/office/drawing/2014/main" id="{A50ADB12-7EDE-6942-A841-DD10FCEB9F0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802678" y="226466"/>
            <a:ext cx="2126924" cy="326157"/>
          </a:xfrm>
          <a:prstGeom prst="rect">
            <a:avLst/>
          </a:prstGeom>
        </p:spPr>
      </p:pic>
    </p:spTree>
    <p:extLst>
      <p:ext uri="{BB962C8B-B14F-4D97-AF65-F5344CB8AC3E}">
        <p14:creationId xmlns:p14="http://schemas.microsoft.com/office/powerpoint/2010/main" val="7887188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10" name="Picture 9">
            <a:extLst>
              <a:ext uri="{FF2B5EF4-FFF2-40B4-BE49-F238E27FC236}">
                <a16:creationId xmlns:a16="http://schemas.microsoft.com/office/drawing/2014/main" id="{5955620D-A888-CE4C-92FB-BE22DEDE1B9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349721" y="226466"/>
            <a:ext cx="1578445" cy="398080"/>
          </a:xfrm>
          <a:prstGeom prst="rect">
            <a:avLst/>
          </a:prstGeom>
        </p:spPr>
      </p:pic>
    </p:spTree>
    <p:extLst>
      <p:ext uri="{BB962C8B-B14F-4D97-AF65-F5344CB8AC3E}">
        <p14:creationId xmlns:p14="http://schemas.microsoft.com/office/powerpoint/2010/main" val="356195087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10" name="Picture 9">
            <a:extLst>
              <a:ext uri="{FF2B5EF4-FFF2-40B4-BE49-F238E27FC236}">
                <a16:creationId xmlns:a16="http://schemas.microsoft.com/office/drawing/2014/main" id="{16ADA520-2F26-DE4B-AE55-91B6F81A8CA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259878" y="226467"/>
            <a:ext cx="1679044" cy="445754"/>
          </a:xfrm>
          <a:prstGeom prst="rect">
            <a:avLst/>
          </a:prstGeom>
        </p:spPr>
      </p:pic>
    </p:spTree>
    <p:extLst>
      <p:ext uri="{BB962C8B-B14F-4D97-AF65-F5344CB8AC3E}">
        <p14:creationId xmlns:p14="http://schemas.microsoft.com/office/powerpoint/2010/main" val="382706784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24" r:id="rId10"/>
    <p:sldLayoutId id="2147483825" r:id="rId11"/>
    <p:sldLayoutId id="2147483828" r:id="rId12"/>
    <p:sldLayoutId id="2147483830" r:id="rId1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10" name="Picture 9">
            <a:extLst>
              <a:ext uri="{FF2B5EF4-FFF2-40B4-BE49-F238E27FC236}">
                <a16:creationId xmlns:a16="http://schemas.microsoft.com/office/drawing/2014/main" id="{85C866C6-496B-0642-AC2D-8B9031FA59E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55838" y="226466"/>
            <a:ext cx="1370780" cy="414275"/>
          </a:xfrm>
          <a:prstGeom prst="rect">
            <a:avLst/>
          </a:prstGeom>
        </p:spPr>
      </p:pic>
    </p:spTree>
    <p:extLst>
      <p:ext uri="{BB962C8B-B14F-4D97-AF65-F5344CB8AC3E}">
        <p14:creationId xmlns:p14="http://schemas.microsoft.com/office/powerpoint/2010/main" val="29788818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9" name="Picture 8">
            <a:extLst>
              <a:ext uri="{FF2B5EF4-FFF2-40B4-BE49-F238E27FC236}">
                <a16:creationId xmlns:a16="http://schemas.microsoft.com/office/drawing/2014/main" id="{ADC2E1BF-0590-4A44-9F5F-F0291E11912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215359" y="226466"/>
            <a:ext cx="1644681" cy="524898"/>
          </a:xfrm>
          <a:prstGeom prst="rect">
            <a:avLst/>
          </a:prstGeom>
        </p:spPr>
      </p:pic>
    </p:spTree>
    <p:extLst>
      <p:ext uri="{BB962C8B-B14F-4D97-AF65-F5344CB8AC3E}">
        <p14:creationId xmlns:p14="http://schemas.microsoft.com/office/powerpoint/2010/main" val="200854756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4DCD8-40A8-5D43-B217-23D5676FA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D26BAD-8B00-9C46-A7EF-73CA8AB23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260B47AF-7B84-584A-9D82-1DA36987823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319" y="6384099"/>
            <a:ext cx="12203875" cy="473902"/>
          </a:xfrm>
          <a:prstGeom prst="rect">
            <a:avLst/>
          </a:prstGeom>
        </p:spPr>
      </p:pic>
      <p:sp>
        <p:nvSpPr>
          <p:cNvPr id="8" name="Rectangle 7">
            <a:extLst>
              <a:ext uri="{FF2B5EF4-FFF2-40B4-BE49-F238E27FC236}">
                <a16:creationId xmlns:a16="http://schemas.microsoft.com/office/drawing/2014/main" id="{B9109230-FECE-3D4C-B116-70216A42607F}"/>
              </a:ext>
            </a:extLst>
          </p:cNvPr>
          <p:cNvSpPr/>
          <p:nvPr userDrawn="1"/>
        </p:nvSpPr>
        <p:spPr>
          <a:xfrm>
            <a:off x="552282" y="6530762"/>
            <a:ext cx="2743200" cy="184666"/>
          </a:xfrm>
          <a:prstGeom prst="rect">
            <a:avLst/>
          </a:prstGeom>
        </p:spPr>
        <p:txBody>
          <a:bodyPr wrap="square">
            <a:spAutoFit/>
          </a:bodyPr>
          <a:lstStyle/>
          <a:p>
            <a:pPr algn="l"/>
            <a:r>
              <a:rPr lang="en-US" sz="600" dirty="0">
                <a:solidFill>
                  <a:schemeClr val="bg1"/>
                </a:solidFill>
                <a:latin typeface="Arial" panose="020B0604020202020204" pitchFamily="34" charset="0"/>
                <a:cs typeface="Arial" panose="020B0604020202020204" pitchFamily="34" charset="0"/>
              </a:rPr>
              <a:t>Proprietary Information – External Use By Permission Only</a:t>
            </a:r>
          </a:p>
        </p:txBody>
      </p:sp>
      <p:sp>
        <p:nvSpPr>
          <p:cNvPr id="16" name="Footer Placeholder 15">
            <a:extLst>
              <a:ext uri="{FF2B5EF4-FFF2-40B4-BE49-F238E27FC236}">
                <a16:creationId xmlns:a16="http://schemas.microsoft.com/office/drawing/2014/main" id="{CC09DD5D-1187-DE49-8B7B-DFB94252187A}"/>
              </a:ext>
            </a:extLst>
          </p:cNvPr>
          <p:cNvSpPr>
            <a:spLocks noGrp="1"/>
          </p:cNvSpPr>
          <p:nvPr>
            <p:ph type="ftr" sz="quarter" idx="3"/>
          </p:nvPr>
        </p:nvSpPr>
        <p:spPr>
          <a:xfrm>
            <a:off x="-9144" y="6420358"/>
            <a:ext cx="12201556" cy="365125"/>
          </a:xfrm>
          <a:prstGeom prst="rect">
            <a:avLst/>
          </a:prstGeom>
        </p:spPr>
        <p:txBody>
          <a:bodyPr vert="horz" lIns="91440" tIns="45720" rIns="91440" bIns="45720" rtlCol="0" anchor="ctr"/>
          <a:lstStyle>
            <a:lvl1pPr algn="ctr">
              <a:defRPr sz="600">
                <a:solidFill>
                  <a:schemeClr val="bg1"/>
                </a:solidFill>
              </a:defRPr>
            </a:lvl1pPr>
          </a:lstStyle>
          <a:p>
            <a:fld id="{7B8EB6FD-A08A-7A45-9919-2BCAA0A8996A}" type="slidenum">
              <a:rPr lang="en-US" smtClean="0"/>
              <a:pPr/>
              <a:t>‹#›</a:t>
            </a:fld>
            <a:endParaRPr lang="en-US" dirty="0"/>
          </a:p>
        </p:txBody>
      </p:sp>
      <p:pic>
        <p:nvPicPr>
          <p:cNvPr id="10" name="Picture 9">
            <a:extLst>
              <a:ext uri="{FF2B5EF4-FFF2-40B4-BE49-F238E27FC236}">
                <a16:creationId xmlns:a16="http://schemas.microsoft.com/office/drawing/2014/main" id="{91D5EBD0-DC26-BD4A-B13F-815EDCA8181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54344" y="157989"/>
            <a:ext cx="1358585" cy="583217"/>
          </a:xfrm>
          <a:prstGeom prst="rect">
            <a:avLst/>
          </a:prstGeom>
        </p:spPr>
      </p:pic>
    </p:spTree>
    <p:extLst>
      <p:ext uri="{BB962C8B-B14F-4D97-AF65-F5344CB8AC3E}">
        <p14:creationId xmlns:p14="http://schemas.microsoft.com/office/powerpoint/2010/main" val="21577667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8.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8.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8.xml"/><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9.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7.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17.jpeg"/><Relationship Id="rId5" Type="http://schemas.openxmlformats.org/officeDocument/2006/relationships/image" Target="../media/image27.jpeg"/><Relationship Id="rId10" Type="http://schemas.openxmlformats.org/officeDocument/2006/relationships/image" Target="../media/image20.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3.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8.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121E-5C14-4455-9C50-B7801EA48731}"/>
              </a:ext>
            </a:extLst>
          </p:cNvPr>
          <p:cNvSpPr>
            <a:spLocks noGrp="1"/>
          </p:cNvSpPr>
          <p:nvPr>
            <p:ph type="ctrTitle"/>
          </p:nvPr>
        </p:nvSpPr>
        <p:spPr>
          <a:xfrm>
            <a:off x="1524000" y="1807701"/>
            <a:ext cx="9144000" cy="1655762"/>
          </a:xfrm>
        </p:spPr>
        <p:txBody>
          <a:bodyPr>
            <a:normAutofit/>
          </a:bodyPr>
          <a:lstStyle/>
          <a:p>
            <a:r>
              <a:rPr lang="en-US" sz="4000" dirty="0" err="1"/>
              <a:t>Transtector</a:t>
            </a:r>
            <a:r>
              <a:rPr lang="en-US" sz="4000" dirty="0"/>
              <a:t> Systems</a:t>
            </a:r>
          </a:p>
        </p:txBody>
      </p:sp>
      <p:sp>
        <p:nvSpPr>
          <p:cNvPr id="3" name="Subtitle 2">
            <a:extLst>
              <a:ext uri="{FF2B5EF4-FFF2-40B4-BE49-F238E27FC236}">
                <a16:creationId xmlns:a16="http://schemas.microsoft.com/office/drawing/2014/main" id="{31FFCE92-CBAE-41C0-868E-7A4B1945BA4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95248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407" y="433522"/>
            <a:ext cx="8229600" cy="498716"/>
          </a:xfrm>
        </p:spPr>
        <p:txBody>
          <a:bodyPr/>
          <a:lstStyle/>
          <a:p>
            <a:r>
              <a:rPr lang="en-US" dirty="0"/>
              <a:t>HEMP Waveforms – Impacts</a:t>
            </a:r>
          </a:p>
        </p:txBody>
      </p:sp>
      <p:sp>
        <p:nvSpPr>
          <p:cNvPr id="6" name="Content Placeholder 2"/>
          <p:cNvSpPr txBox="1">
            <a:spLocks/>
          </p:cNvSpPr>
          <p:nvPr/>
        </p:nvSpPr>
        <p:spPr>
          <a:xfrm>
            <a:off x="7248598" y="4716176"/>
            <a:ext cx="4138907" cy="1363254"/>
          </a:xfrm>
          <a:prstGeom prst="rect">
            <a:avLst/>
          </a:prstGeom>
        </p:spPr>
        <p:txBody>
          <a:bodyPr vert="horz" lIns="91440" tIns="45720" rIns="91440" bIns="45720" rtlCol="0">
            <a:normAutofit lnSpcReduction="10000"/>
          </a:bodyPr>
          <a:lstStyle>
            <a:lvl1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1pPr>
            <a:lvl2pPr marL="6858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2pPr>
            <a:lvl3pPr marL="11430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4pPr>
            <a:lvl5pPr marL="2057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spcAft>
                <a:spcPts val="1800"/>
              </a:spcAft>
              <a:buNone/>
            </a:pPr>
            <a:r>
              <a:rPr lang="en-US" sz="1600" dirty="0">
                <a:solidFill>
                  <a:schemeClr val="tx1"/>
                </a:solidFill>
              </a:rPr>
              <a:t>The Late Time (</a:t>
            </a:r>
            <a:r>
              <a:rPr lang="en-US" sz="1600" b="1" dirty="0">
                <a:solidFill>
                  <a:schemeClr val="tx1"/>
                </a:solidFill>
              </a:rPr>
              <a:t>E3</a:t>
            </a:r>
            <a:r>
              <a:rPr lang="en-US" sz="1600" dirty="0">
                <a:solidFill>
                  <a:schemeClr val="tx1"/>
                </a:solidFill>
              </a:rPr>
              <a:t>) pulse poses a threat for the </a:t>
            </a:r>
            <a:r>
              <a:rPr lang="en-US" sz="1600" b="1" i="1" dirty="0">
                <a:solidFill>
                  <a:schemeClr val="tx1"/>
                </a:solidFill>
              </a:rPr>
              <a:t>continental</a:t>
            </a:r>
            <a:r>
              <a:rPr lang="en-US" sz="1600" dirty="0">
                <a:solidFill>
                  <a:schemeClr val="tx1"/>
                </a:solidFill>
              </a:rPr>
              <a:t> power grid</a:t>
            </a:r>
            <a:endParaRPr lang="en-US" sz="1600" dirty="0"/>
          </a:p>
        </p:txBody>
      </p:sp>
      <p:sp>
        <p:nvSpPr>
          <p:cNvPr id="8" name="Content Placeholder 2"/>
          <p:cNvSpPr txBox="1">
            <a:spLocks/>
          </p:cNvSpPr>
          <p:nvPr/>
        </p:nvSpPr>
        <p:spPr>
          <a:xfrm>
            <a:off x="889233" y="1120176"/>
            <a:ext cx="5230875" cy="182230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1pPr>
            <a:lvl2pPr marL="6858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2pPr>
            <a:lvl3pPr marL="11430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4pPr>
            <a:lvl5pPr marL="2057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chemeClr val="tx1"/>
                </a:solidFill>
              </a:rPr>
              <a:t>The Early Time (</a:t>
            </a:r>
            <a:r>
              <a:rPr lang="en-US" sz="1600" b="1" dirty="0">
                <a:solidFill>
                  <a:schemeClr val="tx1"/>
                </a:solidFill>
              </a:rPr>
              <a:t>E1</a:t>
            </a:r>
            <a:r>
              <a:rPr lang="en-US" sz="1600" dirty="0">
                <a:solidFill>
                  <a:schemeClr val="tx1"/>
                </a:solidFill>
              </a:rPr>
              <a:t>) and Intermediate Time (</a:t>
            </a:r>
            <a:r>
              <a:rPr lang="en-US" sz="1600" b="1" dirty="0">
                <a:solidFill>
                  <a:schemeClr val="tx1"/>
                </a:solidFill>
              </a:rPr>
              <a:t>E2</a:t>
            </a:r>
            <a:r>
              <a:rPr lang="en-US" sz="1600" dirty="0">
                <a:solidFill>
                  <a:schemeClr val="tx1"/>
                </a:solidFill>
              </a:rPr>
              <a:t>) pulses pose a threat to </a:t>
            </a:r>
            <a:r>
              <a:rPr lang="en-US" sz="1600" b="1" i="1" dirty="0">
                <a:solidFill>
                  <a:schemeClr val="tx1"/>
                </a:solidFill>
              </a:rPr>
              <a:t>local</a:t>
            </a:r>
            <a:r>
              <a:rPr lang="en-US" sz="1600" i="1" dirty="0">
                <a:solidFill>
                  <a:schemeClr val="tx1"/>
                </a:solidFill>
              </a:rPr>
              <a:t> </a:t>
            </a:r>
            <a:r>
              <a:rPr lang="en-US" sz="1600" dirty="0">
                <a:solidFill>
                  <a:schemeClr val="tx1"/>
                </a:solidFill>
              </a:rPr>
              <a:t>power and data networks</a:t>
            </a:r>
          </a:p>
        </p:txBody>
      </p:sp>
      <p:pic>
        <p:nvPicPr>
          <p:cNvPr id="9" name="Picture 8"/>
          <p:cNvPicPr>
            <a:picLocks noChangeAspect="1"/>
          </p:cNvPicPr>
          <p:nvPr/>
        </p:nvPicPr>
        <p:blipFill>
          <a:blip r:embed="rId2"/>
          <a:stretch>
            <a:fillRect/>
          </a:stretch>
        </p:blipFill>
        <p:spPr>
          <a:xfrm>
            <a:off x="8008225" y="1060956"/>
            <a:ext cx="3125364" cy="3763056"/>
          </a:xfrm>
          <a:prstGeom prst="rect">
            <a:avLst/>
          </a:prstGeom>
        </p:spPr>
      </p:pic>
      <p:pic>
        <p:nvPicPr>
          <p:cNvPr id="10" name="Picture 9"/>
          <p:cNvPicPr>
            <a:picLocks noChangeAspect="1"/>
          </p:cNvPicPr>
          <p:nvPr/>
        </p:nvPicPr>
        <p:blipFill>
          <a:blip r:embed="rId3"/>
          <a:stretch>
            <a:fillRect/>
          </a:stretch>
        </p:blipFill>
        <p:spPr>
          <a:xfrm>
            <a:off x="6553625" y="3361001"/>
            <a:ext cx="2409825" cy="169545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a:stretch>
            <a:fillRect/>
          </a:stretch>
        </p:blipFill>
        <p:spPr>
          <a:xfrm>
            <a:off x="1126584" y="1916782"/>
            <a:ext cx="4138907" cy="3997470"/>
          </a:xfrm>
          <a:prstGeom prst="rect">
            <a:avLst/>
          </a:prstGeom>
        </p:spPr>
      </p:pic>
    </p:spTree>
    <p:extLst>
      <p:ext uri="{BB962C8B-B14F-4D97-AF65-F5344CB8AC3E}">
        <p14:creationId xmlns:p14="http://schemas.microsoft.com/office/powerpoint/2010/main" val="3960428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F0DF-34FA-2D4D-8BC5-CFCEEE1F5AD9}"/>
              </a:ext>
            </a:extLst>
          </p:cNvPr>
          <p:cNvSpPr>
            <a:spLocks noGrp="1"/>
          </p:cNvSpPr>
          <p:nvPr>
            <p:ph type="title"/>
          </p:nvPr>
        </p:nvSpPr>
        <p:spPr>
          <a:xfrm>
            <a:off x="3581399" y="1709738"/>
            <a:ext cx="8087687" cy="2852737"/>
          </a:xfrm>
        </p:spPr>
        <p:txBody>
          <a:bodyPr>
            <a:normAutofit/>
          </a:bodyPr>
          <a:lstStyle/>
          <a:p>
            <a:r>
              <a:rPr lang="en-US" sz="3600" dirty="0"/>
              <a:t>EMP Experience</a:t>
            </a:r>
            <a:br>
              <a:rPr lang="en-US" sz="3600" dirty="0"/>
            </a:br>
            <a:r>
              <a:rPr lang="en-US" sz="2400" dirty="0"/>
              <a:t>Custom Engineering and Manufacturing</a:t>
            </a:r>
          </a:p>
        </p:txBody>
      </p:sp>
      <p:sp>
        <p:nvSpPr>
          <p:cNvPr id="3" name="Text Placeholder 2">
            <a:extLst>
              <a:ext uri="{FF2B5EF4-FFF2-40B4-BE49-F238E27FC236}">
                <a16:creationId xmlns:a16="http://schemas.microsoft.com/office/drawing/2014/main" id="{6A1AA45E-71EB-1A49-9EED-E7BB731927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808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217C49-8CA1-4B80-B686-23A7C2406C44}"/>
              </a:ext>
            </a:extLst>
          </p:cNvPr>
          <p:cNvSpPr>
            <a:spLocks noGrp="1"/>
          </p:cNvSpPr>
          <p:nvPr>
            <p:ph idx="1"/>
          </p:nvPr>
        </p:nvSpPr>
        <p:spPr>
          <a:xfrm>
            <a:off x="768200" y="993595"/>
            <a:ext cx="10758273" cy="5549818"/>
          </a:xfrm>
        </p:spPr>
        <p:txBody>
          <a:bodyPr>
            <a:noAutofit/>
          </a:bodyPr>
          <a:lstStyle/>
          <a:p>
            <a:r>
              <a:rPr lang="en-US" sz="1600" dirty="0"/>
              <a:t>Military Bases &amp; Government Facilities – Air Force and Army </a:t>
            </a:r>
          </a:p>
          <a:p>
            <a:pPr lvl="1"/>
            <a:r>
              <a:rPr lang="en-US" sz="1600" dirty="0"/>
              <a:t>Patrick's, Peterson, Eglin, Edwards and MacDill Air Force Base </a:t>
            </a:r>
          </a:p>
          <a:p>
            <a:pPr lvl="1"/>
            <a:r>
              <a:rPr lang="en-US" sz="1600" dirty="0"/>
              <a:t>Redstone &amp; Fort Hood </a:t>
            </a:r>
          </a:p>
          <a:p>
            <a:pPr lvl="1"/>
            <a:r>
              <a:rPr lang="en-US" sz="1600" dirty="0"/>
              <a:t>Pentagon </a:t>
            </a:r>
          </a:p>
          <a:p>
            <a:endParaRPr lang="en-US" sz="1600" dirty="0"/>
          </a:p>
          <a:p>
            <a:r>
              <a:rPr lang="en-US" sz="1600" dirty="0"/>
              <a:t>Military Agencies</a:t>
            </a:r>
          </a:p>
          <a:p>
            <a:pPr lvl="1"/>
            <a:r>
              <a:rPr lang="en-US" sz="1600" dirty="0"/>
              <a:t>NASA, DOD, US Strategic Command, SPAWAR (Navy)</a:t>
            </a:r>
          </a:p>
          <a:p>
            <a:pPr lvl="1"/>
            <a:endParaRPr lang="en-US" sz="1600" dirty="0"/>
          </a:p>
          <a:p>
            <a:r>
              <a:rPr lang="en-US" sz="1600" dirty="0"/>
              <a:t>Defense Contractors</a:t>
            </a:r>
          </a:p>
          <a:p>
            <a:pPr lvl="1"/>
            <a:r>
              <a:rPr lang="en-US" sz="1600" dirty="0"/>
              <a:t>Raytheon, Lockheed and Northrup Grumman – Various Locations (Missile Defense HEMP)</a:t>
            </a:r>
          </a:p>
          <a:p>
            <a:pPr lvl="1"/>
            <a:r>
              <a:rPr lang="en-US" sz="1600" dirty="0"/>
              <a:t>Harris Rochester (HEMP), Melbourne &amp; Palm bay (Ruggedized Power &amp; Surge)</a:t>
            </a:r>
          </a:p>
          <a:p>
            <a:pPr lvl="1"/>
            <a:r>
              <a:rPr lang="en-US" sz="1600" dirty="0"/>
              <a:t>SRC – AL (Mobile Vehicles – Surge and Ruggedized UPS)</a:t>
            </a:r>
          </a:p>
          <a:p>
            <a:pPr lvl="1"/>
            <a:r>
              <a:rPr lang="en-US" sz="1600" dirty="0"/>
              <a:t>Zeta – VA (Ruggedized UPS)</a:t>
            </a:r>
          </a:p>
          <a:p>
            <a:pPr lvl="1"/>
            <a:r>
              <a:rPr lang="en-US" sz="1600" dirty="0"/>
              <a:t>L-3 – Various offices (Surge Protection)</a:t>
            </a:r>
          </a:p>
          <a:p>
            <a:pPr lvl="1"/>
            <a:r>
              <a:rPr lang="en-US" sz="1600" dirty="0"/>
              <a:t>L-3 – Connecticut NARD (Ruggedized Power) </a:t>
            </a:r>
          </a:p>
          <a:p>
            <a:pPr lvl="1"/>
            <a:r>
              <a:rPr lang="en-US" sz="1600" dirty="0"/>
              <a:t>Lockheed - Various offices (RF Surge)</a:t>
            </a:r>
          </a:p>
          <a:p>
            <a:pPr lvl="1"/>
            <a:r>
              <a:rPr lang="en-US" sz="1600" dirty="0"/>
              <a:t>Lockheed – PA (Ruggedized Power Systems)</a:t>
            </a:r>
          </a:p>
          <a:p>
            <a:pPr lvl="1"/>
            <a:r>
              <a:rPr lang="en-US" sz="1600" dirty="0"/>
              <a:t>Gichner </a:t>
            </a:r>
          </a:p>
          <a:p>
            <a:pPr lvl="1"/>
            <a:r>
              <a:rPr lang="en-US" sz="1600" dirty="0"/>
              <a:t>Ultra – Canada (Antennas) </a:t>
            </a:r>
          </a:p>
          <a:p>
            <a:pPr lvl="1"/>
            <a:endParaRPr lang="en-US" sz="1600" dirty="0"/>
          </a:p>
          <a:p>
            <a:pPr lvl="1"/>
            <a:endParaRPr lang="en-US" sz="1600" dirty="0"/>
          </a:p>
        </p:txBody>
      </p:sp>
      <p:sp>
        <p:nvSpPr>
          <p:cNvPr id="11" name="Rectangle 2">
            <a:extLst>
              <a:ext uri="{FF2B5EF4-FFF2-40B4-BE49-F238E27FC236}">
                <a16:creationId xmlns:a16="http://schemas.microsoft.com/office/drawing/2014/main" id="{0FB71C99-C1AC-4D8F-8003-D007839D2364}"/>
              </a:ext>
            </a:extLst>
          </p:cNvPr>
          <p:cNvSpPr txBox="1">
            <a:spLocks noChangeArrowheads="1"/>
          </p:cNvSpPr>
          <p:nvPr/>
        </p:nvSpPr>
        <p:spPr>
          <a:xfrm>
            <a:off x="832246" y="328259"/>
            <a:ext cx="5463988" cy="457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chemeClr val="tx1">
                    <a:lumMod val="75000"/>
                    <a:lumOff val="25000"/>
                  </a:schemeClr>
                </a:solidFill>
                <a:latin typeface="+mj-lt"/>
                <a:ea typeface="+mj-ea"/>
                <a:cs typeface="+mj-cs"/>
              </a:defRPr>
            </a:lvl1pPr>
          </a:lstStyle>
          <a:p>
            <a:r>
              <a:rPr lang="en-US" altLang="en-US" sz="3200" dirty="0"/>
              <a:t>EMP Customers </a:t>
            </a:r>
          </a:p>
        </p:txBody>
      </p:sp>
    </p:spTree>
    <p:extLst>
      <p:ext uri="{BB962C8B-B14F-4D97-AF65-F5344CB8AC3E}">
        <p14:creationId xmlns:p14="http://schemas.microsoft.com/office/powerpoint/2010/main" val="123698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50610B85-0164-41DD-82FC-28930BC30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171" y="1236394"/>
            <a:ext cx="7486083" cy="48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a:extLst>
              <a:ext uri="{FF2B5EF4-FFF2-40B4-BE49-F238E27FC236}">
                <a16:creationId xmlns:a16="http://schemas.microsoft.com/office/drawing/2014/main" id="{0FB71C99-C1AC-4D8F-8003-D007839D2364}"/>
              </a:ext>
            </a:extLst>
          </p:cNvPr>
          <p:cNvSpPr txBox="1">
            <a:spLocks noChangeArrowheads="1"/>
          </p:cNvSpPr>
          <p:nvPr/>
        </p:nvSpPr>
        <p:spPr>
          <a:xfrm>
            <a:off x="787857" y="294968"/>
            <a:ext cx="5463988" cy="457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chemeClr val="tx1">
                    <a:lumMod val="75000"/>
                    <a:lumOff val="25000"/>
                  </a:schemeClr>
                </a:solidFill>
                <a:latin typeface="+mj-lt"/>
                <a:ea typeface="+mj-ea"/>
                <a:cs typeface="+mj-cs"/>
              </a:defRPr>
            </a:lvl1pPr>
          </a:lstStyle>
          <a:p>
            <a:r>
              <a:rPr lang="en-US" altLang="en-US" sz="3200" dirty="0"/>
              <a:t>EMP Customers </a:t>
            </a:r>
          </a:p>
        </p:txBody>
      </p:sp>
      <p:sp>
        <p:nvSpPr>
          <p:cNvPr id="6" name="Content Placeholder 2">
            <a:extLst>
              <a:ext uri="{FF2B5EF4-FFF2-40B4-BE49-F238E27FC236}">
                <a16:creationId xmlns:a16="http://schemas.microsoft.com/office/drawing/2014/main" id="{4119B42E-05F6-44C1-8C69-447615425B1F}"/>
              </a:ext>
            </a:extLst>
          </p:cNvPr>
          <p:cNvSpPr>
            <a:spLocks noGrp="1"/>
          </p:cNvSpPr>
          <p:nvPr>
            <p:ph idx="1"/>
          </p:nvPr>
        </p:nvSpPr>
        <p:spPr>
          <a:xfrm>
            <a:off x="787857" y="1013214"/>
            <a:ext cx="8522593" cy="5549818"/>
          </a:xfrm>
        </p:spPr>
        <p:txBody>
          <a:bodyPr>
            <a:noAutofit/>
          </a:bodyPr>
          <a:lstStyle/>
          <a:p>
            <a:pPr marL="457200" lvl="1" indent="0">
              <a:buNone/>
            </a:pPr>
            <a:endParaRPr lang="en-US" sz="2000" dirty="0"/>
          </a:p>
          <a:p>
            <a:r>
              <a:rPr lang="en-US" sz="1800" b="1" dirty="0"/>
              <a:t>Applications</a:t>
            </a:r>
          </a:p>
          <a:p>
            <a:pPr lvl="1"/>
            <a:r>
              <a:rPr lang="en-US" sz="1800" dirty="0" err="1"/>
              <a:t>SatCom</a:t>
            </a:r>
            <a:endParaRPr lang="en-US" sz="1800" dirty="0"/>
          </a:p>
          <a:p>
            <a:pPr lvl="1"/>
            <a:r>
              <a:rPr lang="en-US" sz="1800" dirty="0"/>
              <a:t>Missile Systems</a:t>
            </a:r>
          </a:p>
          <a:p>
            <a:pPr lvl="1"/>
            <a:r>
              <a:rPr lang="en-US" sz="1800" dirty="0"/>
              <a:t>Mobile Vehicles </a:t>
            </a:r>
          </a:p>
          <a:p>
            <a:pPr lvl="1"/>
            <a:r>
              <a:rPr lang="en-US" sz="1800" dirty="0"/>
              <a:t>Fixed Facilities</a:t>
            </a:r>
          </a:p>
          <a:p>
            <a:pPr lvl="1"/>
            <a:r>
              <a:rPr lang="en-US" sz="1800" dirty="0"/>
              <a:t>Tent Cities </a:t>
            </a:r>
          </a:p>
          <a:p>
            <a:endParaRPr lang="en-US" sz="1800" dirty="0"/>
          </a:p>
          <a:p>
            <a:r>
              <a:rPr lang="en-US" sz="1800" b="1" dirty="0"/>
              <a:t>Military Programs</a:t>
            </a:r>
            <a:r>
              <a:rPr lang="en-US" sz="1800" dirty="0"/>
              <a:t> </a:t>
            </a:r>
          </a:p>
          <a:p>
            <a:pPr lvl="1"/>
            <a:r>
              <a:rPr lang="en-US" sz="1800" dirty="0"/>
              <a:t>SMART-T</a:t>
            </a:r>
          </a:p>
          <a:p>
            <a:pPr lvl="1"/>
            <a:r>
              <a:rPr lang="en-US" sz="1800" dirty="0"/>
              <a:t>Patriot, THAAD, IBCS, JLENS </a:t>
            </a:r>
          </a:p>
          <a:p>
            <a:pPr lvl="1"/>
            <a:r>
              <a:rPr lang="en-US" sz="1800" dirty="0"/>
              <a:t>Zumwalt </a:t>
            </a:r>
          </a:p>
          <a:p>
            <a:pPr lvl="1"/>
            <a:r>
              <a:rPr lang="en-US" sz="1800" dirty="0"/>
              <a:t>Avior, CoachWhip </a:t>
            </a:r>
          </a:p>
          <a:p>
            <a:pPr lvl="1"/>
            <a:endParaRPr lang="en-US" sz="2000" dirty="0"/>
          </a:p>
        </p:txBody>
      </p:sp>
    </p:spTree>
    <p:extLst>
      <p:ext uri="{BB962C8B-B14F-4D97-AF65-F5344CB8AC3E}">
        <p14:creationId xmlns:p14="http://schemas.microsoft.com/office/powerpoint/2010/main" val="318173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04800"/>
            <a:ext cx="8229600" cy="1143000"/>
          </a:xfrm>
        </p:spPr>
        <p:txBody>
          <a:bodyPr/>
          <a:lstStyle/>
          <a:p>
            <a:pPr eaLnBrk="1" hangingPunct="1"/>
            <a:r>
              <a:rPr lang="en-US" altLang="en-US" dirty="0"/>
              <a:t>SMART-T</a:t>
            </a:r>
            <a:br>
              <a:rPr lang="en-US" altLang="en-US" dirty="0"/>
            </a:br>
            <a:r>
              <a:rPr lang="en-US" altLang="en-US" sz="2900" dirty="0"/>
              <a:t>Smart Anti-Jam Reliable Tactical Terminal</a:t>
            </a:r>
          </a:p>
        </p:txBody>
      </p:sp>
      <p:sp>
        <p:nvSpPr>
          <p:cNvPr id="3075" name="Rectangle 3"/>
          <p:cNvSpPr>
            <a:spLocks noGrp="1" noChangeArrowheads="1"/>
          </p:cNvSpPr>
          <p:nvPr>
            <p:ph type="body" idx="1"/>
          </p:nvPr>
        </p:nvSpPr>
        <p:spPr>
          <a:xfrm>
            <a:off x="2222500" y="4592638"/>
            <a:ext cx="5970588" cy="1073150"/>
          </a:xfrm>
        </p:spPr>
        <p:txBody>
          <a:bodyPr/>
          <a:lstStyle/>
          <a:p>
            <a:pPr eaLnBrk="1" hangingPunct="1"/>
            <a:endParaRPr lang="en-US" altLang="en-US" dirty="0"/>
          </a:p>
        </p:txBody>
      </p:sp>
      <p:pic>
        <p:nvPicPr>
          <p:cNvPr id="3076" name="Picture 4" descr="smart_t"/>
          <p:cNvPicPr>
            <a:picLocks noChangeAspect="1" noChangeArrowheads="1"/>
          </p:cNvPicPr>
          <p:nvPr/>
        </p:nvPicPr>
        <p:blipFill>
          <a:blip r:embed="rId2" cstate="email">
            <a:extLst>
              <a:ext uri="{28A0092B-C50C-407E-A947-70E740481C1C}">
                <a14:useLocalDpi xmlns:a14="http://schemas.microsoft.com/office/drawing/2010/main" val="0"/>
              </a:ext>
            </a:extLst>
          </a:blip>
          <a:srcRect l="17960" r="15562" b="6392"/>
          <a:stretch>
            <a:fillRect/>
          </a:stretch>
        </p:blipFill>
        <p:spPr bwMode="auto">
          <a:xfrm>
            <a:off x="860426" y="1624013"/>
            <a:ext cx="41116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FL1_righ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57679" y="4029461"/>
            <a:ext cx="23622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mart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63432" y="3989388"/>
            <a:ext cx="1438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FL1_lef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443468" y="4699793"/>
            <a:ext cx="2286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ChangeArrowheads="1"/>
          </p:cNvSpPr>
          <p:nvPr/>
        </p:nvSpPr>
        <p:spPr bwMode="auto">
          <a:xfrm>
            <a:off x="5345245" y="1624013"/>
            <a:ext cx="662304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t>US Army communications backbone to AEHF satellite</a:t>
            </a:r>
          </a:p>
          <a:p>
            <a:pPr marL="0" indent="0">
              <a:buNone/>
            </a:pPr>
            <a:r>
              <a:rPr lang="en-US" altLang="en-US" sz="1600" dirty="0"/>
              <a:t> </a:t>
            </a:r>
          </a:p>
        </p:txBody>
      </p:sp>
    </p:spTree>
    <p:extLst>
      <p:ext uri="{BB962C8B-B14F-4D97-AF65-F5344CB8AC3E}">
        <p14:creationId xmlns:p14="http://schemas.microsoft.com/office/powerpoint/2010/main" val="79644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70420" y="122237"/>
            <a:ext cx="10515600" cy="1325563"/>
          </a:xfrm>
        </p:spPr>
        <p:txBody>
          <a:bodyPr/>
          <a:lstStyle/>
          <a:p>
            <a:pPr eaLnBrk="1" hangingPunct="1"/>
            <a:r>
              <a:rPr lang="en-US" altLang="en-US" dirty="0"/>
              <a:t>Patriot</a:t>
            </a:r>
          </a:p>
        </p:txBody>
      </p:sp>
      <p:sp>
        <p:nvSpPr>
          <p:cNvPr id="8195" name="Rectangle 3"/>
          <p:cNvSpPr>
            <a:spLocks noChangeArrowheads="1"/>
          </p:cNvSpPr>
          <p:nvPr/>
        </p:nvSpPr>
        <p:spPr bwMode="auto">
          <a:xfrm>
            <a:off x="5234730" y="1447800"/>
            <a:ext cx="6131634"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eaLnBrk="1" hangingPunct="1">
              <a:defRPr/>
            </a:pPr>
            <a:r>
              <a:rPr lang="en-US" altLang="en-US" sz="1600" dirty="0"/>
              <a:t>MDA program for low altitude missile interception and destruction</a:t>
            </a:r>
          </a:p>
          <a:p>
            <a:pPr eaLnBrk="1" hangingPunct="1">
              <a:defRPr/>
            </a:pPr>
            <a:r>
              <a:rPr lang="en-US" altLang="en-US" sz="1600" dirty="0"/>
              <a:t>16 FMS Countries </a:t>
            </a:r>
          </a:p>
          <a:p>
            <a:pPr eaLnBrk="1" hangingPunct="1">
              <a:defRPr/>
            </a:pPr>
            <a:r>
              <a:rPr lang="en-US" altLang="en-US" sz="1600" dirty="0"/>
              <a:t>Upgrades GCFU </a:t>
            </a:r>
          </a:p>
          <a:p>
            <a:pPr eaLnBrk="1" hangingPunct="1">
              <a:defRPr/>
            </a:pPr>
            <a:r>
              <a:rPr lang="en-US" altLang="en-US" sz="1600" dirty="0"/>
              <a:t>US Fleet  Upgrades GCFU </a:t>
            </a:r>
          </a:p>
          <a:p>
            <a:pPr eaLnBrk="1" hangingPunct="1">
              <a:defRPr/>
            </a:pPr>
            <a:endParaRPr lang="en-US" altLang="en-US" dirty="0"/>
          </a:p>
        </p:txBody>
      </p:sp>
      <p:pic>
        <p:nvPicPr>
          <p:cNvPr id="7172" name="Picture 4" descr="patrio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0764" y="1257300"/>
            <a:ext cx="3825741" cy="48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sx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216176">
            <a:off x="10178180" y="4286966"/>
            <a:ext cx="1606347" cy="160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DG_righ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235253">
            <a:off x="5113296" y="4491988"/>
            <a:ext cx="1288474" cy="142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BGXZ-60NFNF-AL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44973" y="4213839"/>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773123" y="4493531"/>
            <a:ext cx="1347787"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20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90351" y="417328"/>
            <a:ext cx="8596993" cy="658936"/>
          </a:xfrm>
        </p:spPr>
        <p:txBody>
          <a:bodyPr>
            <a:normAutofit fontScale="90000"/>
          </a:bodyPr>
          <a:lstStyle/>
          <a:p>
            <a:pPr eaLnBrk="1" hangingPunct="1"/>
            <a:r>
              <a:rPr lang="en-US" altLang="en-US" sz="3600" dirty="0"/>
              <a:t>THAAD</a:t>
            </a:r>
            <a:r>
              <a:rPr lang="en-US" altLang="en-US" dirty="0"/>
              <a:t/>
            </a:r>
            <a:br>
              <a:rPr lang="en-US" altLang="en-US" dirty="0"/>
            </a:br>
            <a:r>
              <a:rPr lang="en-US" altLang="en-US" sz="2900" dirty="0"/>
              <a:t>Theater High Altitude Area Defense</a:t>
            </a:r>
          </a:p>
        </p:txBody>
      </p:sp>
      <p:sp>
        <p:nvSpPr>
          <p:cNvPr id="5123" name="Rectangle 3"/>
          <p:cNvSpPr>
            <a:spLocks noChangeArrowheads="1"/>
          </p:cNvSpPr>
          <p:nvPr/>
        </p:nvSpPr>
        <p:spPr bwMode="auto">
          <a:xfrm>
            <a:off x="4983061" y="1486244"/>
            <a:ext cx="765075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600" dirty="0"/>
              <a:t>MDA program for high altitude missile interception and destruction</a:t>
            </a:r>
          </a:p>
          <a:p>
            <a:pPr eaLnBrk="1" hangingPunct="1">
              <a:defRPr/>
            </a:pPr>
            <a:r>
              <a:rPr lang="en-US" altLang="en-US" sz="1600" dirty="0"/>
              <a:t>Protecting all Communications lines on the Fire and Control </a:t>
            </a:r>
          </a:p>
          <a:p>
            <a:pPr eaLnBrk="1" hangingPunct="1">
              <a:defRPr/>
            </a:pPr>
            <a:r>
              <a:rPr lang="en-US" altLang="en-US" sz="1600" dirty="0"/>
              <a:t>AN/TPY 2 Radar  Interfaces with IBCS </a:t>
            </a:r>
          </a:p>
          <a:p>
            <a:pPr marL="0" indent="0" eaLnBrk="1" hangingPunct="1">
              <a:buNone/>
              <a:defRPr/>
            </a:pPr>
            <a:endParaRPr lang="en-US" altLang="en-US" sz="2000" dirty="0"/>
          </a:p>
          <a:p>
            <a:pPr eaLnBrk="1" hangingPunct="1">
              <a:defRPr/>
            </a:pPr>
            <a:endParaRPr lang="en-US" altLang="en-US" dirty="0"/>
          </a:p>
        </p:txBody>
      </p:sp>
      <p:pic>
        <p:nvPicPr>
          <p:cNvPr id="5124" name="Picture 4" descr="THAAD"/>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4341" y="1355521"/>
            <a:ext cx="3711570" cy="464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COTSFamily-powdercoa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74131">
            <a:off x="4400524" y="4359744"/>
            <a:ext cx="2563088" cy="14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2301" y="2730880"/>
            <a:ext cx="48577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84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77473" y="81206"/>
            <a:ext cx="10515600" cy="1325563"/>
          </a:xfrm>
        </p:spPr>
        <p:txBody>
          <a:bodyPr/>
          <a:lstStyle/>
          <a:p>
            <a:pPr eaLnBrk="1" hangingPunct="1"/>
            <a:r>
              <a:rPr lang="en-US" altLang="en-US" dirty="0"/>
              <a:t>DDG 1000 Zumwalt</a:t>
            </a:r>
          </a:p>
        </p:txBody>
      </p:sp>
      <p:sp>
        <p:nvSpPr>
          <p:cNvPr id="6147" name="Rectangle 3"/>
          <p:cNvSpPr>
            <a:spLocks noChangeArrowheads="1"/>
          </p:cNvSpPr>
          <p:nvPr/>
        </p:nvSpPr>
        <p:spPr bwMode="auto">
          <a:xfrm>
            <a:off x="5710805" y="1267652"/>
            <a:ext cx="528226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t>920 Ethernet HEMP filters </a:t>
            </a:r>
          </a:p>
          <a:p>
            <a:pPr eaLnBrk="1" hangingPunct="1"/>
            <a:r>
              <a:rPr lang="en-US" altLang="en-US" sz="2000" dirty="0"/>
              <a:t>Radar, Control Lines, RF HEMP solutions</a:t>
            </a:r>
          </a:p>
        </p:txBody>
      </p:sp>
      <p:pic>
        <p:nvPicPr>
          <p:cNvPr id="6148" name="Picture 4" descr="ZUMWALT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7499" y="1085676"/>
            <a:ext cx="4511458" cy="514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DG_lef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65815" y="378759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342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F0DF-34FA-2D4D-8BC5-CFCEEE1F5AD9}"/>
              </a:ext>
            </a:extLst>
          </p:cNvPr>
          <p:cNvSpPr>
            <a:spLocks noGrp="1"/>
          </p:cNvSpPr>
          <p:nvPr>
            <p:ph type="title"/>
          </p:nvPr>
        </p:nvSpPr>
        <p:spPr>
          <a:xfrm>
            <a:off x="3581399" y="1709738"/>
            <a:ext cx="8087687" cy="2852737"/>
          </a:xfrm>
        </p:spPr>
        <p:txBody>
          <a:bodyPr>
            <a:normAutofit/>
          </a:bodyPr>
          <a:lstStyle/>
          <a:p>
            <a:r>
              <a:rPr lang="en-US" sz="3600" dirty="0"/>
              <a:t>Ruggedized Power </a:t>
            </a:r>
            <a:br>
              <a:rPr lang="en-US" sz="3600" dirty="0"/>
            </a:br>
            <a:r>
              <a:rPr lang="en-US" sz="3600" dirty="0"/>
              <a:t>Distribution Solutions</a:t>
            </a:r>
            <a:endParaRPr lang="en-US" sz="4000" dirty="0"/>
          </a:p>
        </p:txBody>
      </p:sp>
      <p:sp>
        <p:nvSpPr>
          <p:cNvPr id="3" name="Text Placeholder 2">
            <a:extLst>
              <a:ext uri="{FF2B5EF4-FFF2-40B4-BE49-F238E27FC236}">
                <a16:creationId xmlns:a16="http://schemas.microsoft.com/office/drawing/2014/main" id="{6A1AA45E-71EB-1A49-9EED-E7BB731927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6505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2532063" y="963613"/>
            <a:ext cx="124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dirty="0"/>
          </a:p>
        </p:txBody>
      </p:sp>
      <p:sp>
        <p:nvSpPr>
          <p:cNvPr id="11" name="Rectangle 2"/>
          <p:cNvSpPr txBox="1">
            <a:spLocks noChangeArrowheads="1"/>
          </p:cNvSpPr>
          <p:nvPr/>
        </p:nvSpPr>
        <p:spPr bwMode="auto">
          <a:xfrm>
            <a:off x="389028" y="352338"/>
            <a:ext cx="6775269" cy="533400"/>
          </a:xfrm>
          <a:prstGeom prst="rect">
            <a:avLst/>
          </a:prstGeom>
          <a:noFill/>
          <a:ln w="9525">
            <a:noFill/>
            <a:miter lim="800000"/>
            <a:headEnd/>
            <a:tailEnd/>
          </a:ln>
        </p:spPr>
        <p:txBody>
          <a:bodyPr/>
          <a:lstStyle/>
          <a:p>
            <a:pPr>
              <a:spcBef>
                <a:spcPct val="20000"/>
              </a:spcBef>
              <a:tabLst>
                <a:tab pos="914400" algn="l"/>
              </a:tabLst>
              <a:defRPr/>
            </a:pPr>
            <a:r>
              <a:rPr lang="en-US" sz="3200" kern="0" dirty="0">
                <a:solidFill>
                  <a:schemeClr val="tx1">
                    <a:lumMod val="75000"/>
                    <a:lumOff val="25000"/>
                  </a:schemeClr>
                </a:solidFill>
              </a:rPr>
              <a:t>Ruggedized Power Systems</a:t>
            </a:r>
          </a:p>
        </p:txBody>
      </p:sp>
      <p:pic>
        <p:nvPicPr>
          <p:cNvPr id="6" name="Picture 2" descr="C:\Users\sleajkoshy\Desktop\Presentations\New Presentation\imag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063" y="1072671"/>
            <a:ext cx="6992937" cy="513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32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B607-E79E-49E5-BCB2-329B91B5D27A}"/>
              </a:ext>
            </a:extLst>
          </p:cNvPr>
          <p:cNvSpPr>
            <a:spLocks noGrp="1"/>
          </p:cNvSpPr>
          <p:nvPr>
            <p:ph type="title"/>
          </p:nvPr>
        </p:nvSpPr>
        <p:spPr>
          <a:xfrm>
            <a:off x="838200" y="298993"/>
            <a:ext cx="10515600" cy="752238"/>
          </a:xfrm>
        </p:spPr>
        <p:txBody>
          <a:bodyPr>
            <a:normAutofit/>
          </a:bodyPr>
          <a:lstStyle/>
          <a:p>
            <a:r>
              <a:rPr lang="en-US" sz="3200" dirty="0"/>
              <a:t>Who We Are</a:t>
            </a:r>
          </a:p>
        </p:txBody>
      </p:sp>
      <p:sp>
        <p:nvSpPr>
          <p:cNvPr id="3" name="Content Placeholder 2">
            <a:extLst>
              <a:ext uri="{FF2B5EF4-FFF2-40B4-BE49-F238E27FC236}">
                <a16:creationId xmlns:a16="http://schemas.microsoft.com/office/drawing/2014/main" id="{D6D3509E-7362-43BA-8454-ABD7825E8649}"/>
              </a:ext>
            </a:extLst>
          </p:cNvPr>
          <p:cNvSpPr>
            <a:spLocks noGrp="1"/>
          </p:cNvSpPr>
          <p:nvPr>
            <p:ph idx="1"/>
          </p:nvPr>
        </p:nvSpPr>
        <p:spPr>
          <a:xfrm>
            <a:off x="838200" y="1051231"/>
            <a:ext cx="9776791" cy="4788546"/>
          </a:xfrm>
        </p:spPr>
        <p:txBody>
          <a:bodyPr>
            <a:normAutofit/>
          </a:bodyPr>
          <a:lstStyle/>
          <a:p>
            <a:pPr>
              <a:lnSpc>
                <a:spcPct val="100000"/>
              </a:lnSpc>
            </a:pPr>
            <a:r>
              <a:rPr lang="en-US" sz="1800" b="1" dirty="0"/>
              <a:t>Our Company:</a:t>
            </a:r>
            <a:r>
              <a:rPr lang="en-US" sz="1800" dirty="0"/>
              <a:t> Infinite Electronics is a leading </a:t>
            </a:r>
            <a:r>
              <a:rPr lang="en-US" sz="1800" b="1" dirty="0">
                <a:solidFill>
                  <a:srgbClr val="0070C0"/>
                </a:solidFill>
              </a:rPr>
              <a:t>GLOBAL SUPPLIER </a:t>
            </a:r>
            <a:r>
              <a:rPr lang="en-US" sz="1800" dirty="0"/>
              <a:t>of electronic components serving the urgent needs of engineers through a family of highly recognized and trusted brands, offering a wide portfolio of products ready to ship, and world-class technical support.</a:t>
            </a:r>
          </a:p>
          <a:p>
            <a:pPr>
              <a:lnSpc>
                <a:spcPct val="100000"/>
              </a:lnSpc>
            </a:pPr>
            <a:r>
              <a:rPr lang="en-US" sz="1800" b="1" dirty="0"/>
              <a:t>Our Vision: </a:t>
            </a:r>
            <a:r>
              <a:rPr lang="en-US" sz="1800" dirty="0"/>
              <a:t>To be the </a:t>
            </a:r>
            <a:r>
              <a:rPr lang="en-US" sz="1800" b="1" dirty="0">
                <a:solidFill>
                  <a:srgbClr val="0070C0"/>
                </a:solidFill>
              </a:rPr>
              <a:t>FIRST</a:t>
            </a:r>
            <a:r>
              <a:rPr lang="en-US" sz="1800" dirty="0"/>
              <a:t> answer to an engineer’s search for wired and wireless </a:t>
            </a:r>
            <a:br>
              <a:rPr lang="en-US" sz="1800" dirty="0"/>
            </a:br>
            <a:r>
              <a:rPr lang="en-US" sz="1800" dirty="0"/>
              <a:t>product </a:t>
            </a:r>
            <a:r>
              <a:rPr lang="en-US" sz="1800" b="1" dirty="0">
                <a:solidFill>
                  <a:srgbClr val="0070C0"/>
                </a:solidFill>
              </a:rPr>
              <a:t>SOLUTIONS</a:t>
            </a:r>
            <a:r>
              <a:rPr lang="en-US" sz="1800" dirty="0"/>
              <a:t>. </a:t>
            </a:r>
          </a:p>
          <a:p>
            <a:pPr>
              <a:lnSpc>
                <a:spcPct val="100000"/>
              </a:lnSpc>
            </a:pPr>
            <a:r>
              <a:rPr lang="en-US" sz="1800" b="1" dirty="0"/>
              <a:t>Our Brand Promise: </a:t>
            </a:r>
            <a:r>
              <a:rPr lang="en-US" sz="1800" dirty="0"/>
              <a:t>To serve engineers’ </a:t>
            </a:r>
            <a:r>
              <a:rPr lang="en-US" sz="1800" b="1" dirty="0">
                <a:solidFill>
                  <a:srgbClr val="0070C0"/>
                </a:solidFill>
              </a:rPr>
              <a:t>URGENT</a:t>
            </a:r>
            <a:r>
              <a:rPr lang="en-US" sz="1800" dirty="0"/>
              <a:t> needs for electronic components through same-day focused operations and unmatched technical support.</a:t>
            </a:r>
          </a:p>
        </p:txBody>
      </p:sp>
      <p:grpSp>
        <p:nvGrpSpPr>
          <p:cNvPr id="12" name="Group 11">
            <a:extLst>
              <a:ext uri="{FF2B5EF4-FFF2-40B4-BE49-F238E27FC236}">
                <a16:creationId xmlns:a16="http://schemas.microsoft.com/office/drawing/2014/main" id="{7284080C-3A9C-C94D-938C-D05BC1388848}"/>
              </a:ext>
            </a:extLst>
          </p:cNvPr>
          <p:cNvGrpSpPr/>
          <p:nvPr/>
        </p:nvGrpSpPr>
        <p:grpSpPr>
          <a:xfrm>
            <a:off x="881711" y="4304872"/>
            <a:ext cx="9711749" cy="2123761"/>
            <a:chOff x="843611" y="3951711"/>
            <a:chExt cx="10863448" cy="2375614"/>
          </a:xfrm>
        </p:grpSpPr>
        <p:pic>
          <p:nvPicPr>
            <p:cNvPr id="7" name="Picture 6">
              <a:extLst>
                <a:ext uri="{FF2B5EF4-FFF2-40B4-BE49-F238E27FC236}">
                  <a16:creationId xmlns:a16="http://schemas.microsoft.com/office/drawing/2014/main" id="{AD03DE44-1751-F943-8323-CA7F36D252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3611" y="3951711"/>
              <a:ext cx="10863448" cy="2375614"/>
            </a:xfrm>
            <a:prstGeom prst="rect">
              <a:avLst/>
            </a:prstGeom>
          </p:spPr>
        </p:pic>
        <p:pic>
          <p:nvPicPr>
            <p:cNvPr id="9" name="Picture 8" descr="A close up of a logo&#10;&#10;Description automatically generated">
              <a:extLst>
                <a:ext uri="{FF2B5EF4-FFF2-40B4-BE49-F238E27FC236}">
                  <a16:creationId xmlns:a16="http://schemas.microsoft.com/office/drawing/2014/main" id="{E245F254-05D0-FE47-9767-5067DDB805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9"/>
            <a:stretch/>
          </p:blipFill>
          <p:spPr>
            <a:xfrm>
              <a:off x="9308473" y="4085112"/>
              <a:ext cx="1952108" cy="1990774"/>
            </a:xfrm>
            <a:prstGeom prst="rect">
              <a:avLst/>
            </a:prstGeom>
          </p:spPr>
        </p:pic>
      </p:grpSp>
      <p:sp>
        <p:nvSpPr>
          <p:cNvPr id="11" name="Rectangle 10">
            <a:extLst>
              <a:ext uri="{FF2B5EF4-FFF2-40B4-BE49-F238E27FC236}">
                <a16:creationId xmlns:a16="http://schemas.microsoft.com/office/drawing/2014/main" id="{6277684D-1539-734D-8CEC-DAE8828325BF}"/>
              </a:ext>
            </a:extLst>
          </p:cNvPr>
          <p:cNvSpPr/>
          <p:nvPr/>
        </p:nvSpPr>
        <p:spPr>
          <a:xfrm>
            <a:off x="651239" y="6175278"/>
            <a:ext cx="10995859" cy="156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34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9646" y="947542"/>
            <a:ext cx="6402547" cy="6821982"/>
          </a:xfrm>
        </p:spPr>
        <p:txBody>
          <a:bodyPr>
            <a:noAutofit/>
          </a:bodyPr>
          <a:lstStyle/>
          <a:p>
            <a:pPr lvl="1"/>
            <a:r>
              <a:rPr lang="en-US" sz="1400" dirty="0"/>
              <a:t>Ruggedized Power Systems </a:t>
            </a:r>
          </a:p>
          <a:p>
            <a:pPr lvl="1"/>
            <a:r>
              <a:rPr lang="en-US" sz="1400" dirty="0"/>
              <a:t>Two man or four man lift units </a:t>
            </a:r>
          </a:p>
          <a:p>
            <a:pPr lvl="1"/>
            <a:r>
              <a:rPr lang="en-US" sz="1400" dirty="0"/>
              <a:t>Voltage - 120V-P, 120/240-SP, 120/208-3Y or 4160V</a:t>
            </a:r>
          </a:p>
          <a:p>
            <a:pPr lvl="1"/>
            <a:r>
              <a:rPr lang="en-US" sz="1400" dirty="0"/>
              <a:t>Current - 60A to 2,000A </a:t>
            </a:r>
          </a:p>
          <a:p>
            <a:pPr lvl="1"/>
            <a:r>
              <a:rPr lang="en-US" sz="1400" dirty="0"/>
              <a:t>Power – 15kW to Multi-Megawatt </a:t>
            </a:r>
          </a:p>
          <a:p>
            <a:pPr lvl="1"/>
            <a:r>
              <a:rPr lang="en-US" sz="1400" dirty="0"/>
              <a:t>Class-L MIL-STD connectors</a:t>
            </a:r>
          </a:p>
          <a:p>
            <a:pPr lvl="1"/>
            <a:r>
              <a:rPr lang="en-US" sz="1400" dirty="0"/>
              <a:t>Colors – FED-STD 595 (Tan and Green Lusterless) </a:t>
            </a:r>
          </a:p>
          <a:p>
            <a:pPr lvl="2">
              <a:buFont typeface="Calibri" panose="020F0502020204030204" pitchFamily="34" charset="0"/>
              <a:buChar char="–"/>
            </a:pPr>
            <a:r>
              <a:rPr lang="en-US" sz="1400" dirty="0"/>
              <a:t>Chemical Agent Resistant coatings </a:t>
            </a:r>
          </a:p>
          <a:p>
            <a:pPr lvl="1"/>
            <a:r>
              <a:rPr lang="en-US" sz="1400" dirty="0"/>
              <a:t>Integrated power quality solutions  </a:t>
            </a:r>
          </a:p>
          <a:p>
            <a:pPr lvl="2">
              <a:buFont typeface="Calibri" panose="020F0502020204030204" pitchFamily="34" charset="0"/>
              <a:buChar char="–"/>
            </a:pPr>
            <a:r>
              <a:rPr lang="en-US" sz="1400" dirty="0"/>
              <a:t>Surge Protection (Protects critical load equipment from transients)</a:t>
            </a:r>
          </a:p>
          <a:p>
            <a:pPr lvl="2">
              <a:buFont typeface="Calibri" panose="020F0502020204030204" pitchFamily="34" charset="0"/>
              <a:buChar char="–"/>
            </a:pPr>
            <a:r>
              <a:rPr lang="en-US" sz="1400" dirty="0"/>
              <a:t>EMP/HEMP – Electromagnetic Pulse or High Electro Magnetic  Pulse </a:t>
            </a:r>
          </a:p>
          <a:p>
            <a:pPr lvl="1"/>
            <a:r>
              <a:rPr lang="en-US" sz="1400" dirty="0"/>
              <a:t>Environmental </a:t>
            </a:r>
          </a:p>
          <a:p>
            <a:pPr lvl="2">
              <a:buFont typeface="Calibri" panose="020F0502020204030204" pitchFamily="34" charset="0"/>
              <a:buChar char="–"/>
            </a:pPr>
            <a:r>
              <a:rPr lang="en-US" sz="1400" dirty="0"/>
              <a:t>Rain, salt, fog, sand, icing and freezing rain </a:t>
            </a:r>
          </a:p>
          <a:p>
            <a:pPr lvl="2">
              <a:buFont typeface="Calibri" panose="020F0502020204030204" pitchFamily="34" charset="0"/>
              <a:buChar char="–"/>
            </a:pPr>
            <a:r>
              <a:rPr lang="en-US" sz="1400" dirty="0"/>
              <a:t>Drop Test </a:t>
            </a:r>
          </a:p>
          <a:p>
            <a:pPr lvl="2">
              <a:buFont typeface="Calibri" panose="020F0502020204030204" pitchFamily="34" charset="0"/>
              <a:buChar char="–"/>
            </a:pPr>
            <a:r>
              <a:rPr lang="en-US" sz="1400" dirty="0"/>
              <a:t>Shock resistant </a:t>
            </a:r>
          </a:p>
          <a:p>
            <a:pPr lvl="1"/>
            <a:r>
              <a:rPr lang="en-US" sz="1400" dirty="0"/>
              <a:t>Temperature </a:t>
            </a:r>
          </a:p>
          <a:p>
            <a:pPr lvl="2">
              <a:buFont typeface="Calibri" panose="020F0502020204030204" pitchFamily="34" charset="0"/>
              <a:buChar char="–"/>
            </a:pPr>
            <a:r>
              <a:rPr lang="en-US" sz="1400" dirty="0"/>
              <a:t>Operating Temperature range: - 25° F to +125° F</a:t>
            </a:r>
          </a:p>
          <a:p>
            <a:pPr lvl="2">
              <a:buFont typeface="Calibri" panose="020F0502020204030204" pitchFamily="34" charset="0"/>
              <a:buChar char="–"/>
            </a:pPr>
            <a:r>
              <a:rPr lang="en-US" sz="1400" dirty="0"/>
              <a:t>Storage Temperature range: - 65° F to +150° F</a:t>
            </a:r>
          </a:p>
          <a:p>
            <a:pPr lvl="1"/>
            <a:endParaRPr lang="en-US" sz="1200" dirty="0"/>
          </a:p>
        </p:txBody>
      </p:sp>
      <p:sp>
        <p:nvSpPr>
          <p:cNvPr id="4" name="Rectangle 2"/>
          <p:cNvSpPr txBox="1">
            <a:spLocks noChangeArrowheads="1"/>
          </p:cNvSpPr>
          <p:nvPr/>
        </p:nvSpPr>
        <p:spPr>
          <a:xfrm>
            <a:off x="753034" y="335561"/>
            <a:ext cx="4044875" cy="611981"/>
          </a:xfrm>
          <a:prstGeom prst="rect">
            <a:avLst/>
          </a:prstGeom>
        </p:spPr>
        <p:txBody>
          <a:bodyPr vert="horz" lIns="68580" tIns="34290" rIns="68580" bIns="34290" rtlCol="0" anchor="ctr">
            <a:noAutofit/>
          </a:bodyPr>
          <a:lstStyle>
            <a:lvl1pPr algn="l" defTabSz="457200" rtl="0" eaLnBrk="1" latinLnBrk="0" hangingPunct="1">
              <a:spcBef>
                <a:spcPct val="0"/>
              </a:spcBef>
              <a:buNone/>
              <a:defRPr sz="2400" kern="1200">
                <a:solidFill>
                  <a:schemeClr val="tx1">
                    <a:lumMod val="75000"/>
                    <a:lumOff val="25000"/>
                  </a:schemeClr>
                </a:solidFill>
                <a:latin typeface="+mj-lt"/>
                <a:ea typeface="+mj-ea"/>
                <a:cs typeface="+mj-cs"/>
              </a:defRPr>
            </a:lvl1pPr>
          </a:lstStyle>
          <a:p>
            <a:r>
              <a:rPr lang="en-US" altLang="en-US" sz="3200" b="1" dirty="0">
                <a:latin typeface="+mn-lt"/>
              </a:rPr>
              <a:t>Product Overview </a:t>
            </a:r>
          </a:p>
        </p:txBody>
      </p:sp>
      <p:pic>
        <p:nvPicPr>
          <p:cNvPr id="2" name="Picture 1"/>
          <p:cNvPicPr>
            <a:picLocks noChangeAspect="1"/>
          </p:cNvPicPr>
          <p:nvPr/>
        </p:nvPicPr>
        <p:blipFill>
          <a:blip r:embed="rId2"/>
          <a:stretch>
            <a:fillRect/>
          </a:stretch>
        </p:blipFill>
        <p:spPr>
          <a:xfrm>
            <a:off x="7091347" y="3045204"/>
            <a:ext cx="4783620" cy="2982515"/>
          </a:xfrm>
          <a:prstGeom prst="rect">
            <a:avLst/>
          </a:prstGeom>
        </p:spPr>
      </p:pic>
    </p:spTree>
    <p:extLst>
      <p:ext uri="{BB962C8B-B14F-4D97-AF65-F5344CB8AC3E}">
        <p14:creationId xmlns:p14="http://schemas.microsoft.com/office/powerpoint/2010/main" val="264765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02237" y="285226"/>
            <a:ext cx="6082073" cy="400050"/>
          </a:xfrm>
          <a:prstGeom prst="rect">
            <a:avLst/>
          </a:prstGeom>
          <a:noFill/>
          <a:ln w="9525">
            <a:noFill/>
            <a:miter lim="800000"/>
            <a:headEnd/>
            <a:tailEnd/>
          </a:ln>
        </p:spPr>
        <p:txBody>
          <a:bodyPr/>
          <a:lstStyle/>
          <a:p>
            <a:pPr>
              <a:spcBef>
                <a:spcPct val="20000"/>
              </a:spcBef>
              <a:tabLst>
                <a:tab pos="685800" algn="l"/>
              </a:tabLst>
              <a:defRPr/>
            </a:pPr>
            <a:r>
              <a:rPr lang="en-US" sz="3200" kern="0" dirty="0"/>
              <a:t>Ruggedized Power System </a:t>
            </a:r>
          </a:p>
        </p:txBody>
      </p:sp>
      <p:sp>
        <p:nvSpPr>
          <p:cNvPr id="4" name="Rectangle 15"/>
          <p:cNvSpPr txBox="1">
            <a:spLocks noChangeArrowheads="1"/>
          </p:cNvSpPr>
          <p:nvPr/>
        </p:nvSpPr>
        <p:spPr>
          <a:xfrm>
            <a:off x="702236" y="1040997"/>
            <a:ext cx="6998857" cy="4076139"/>
          </a:xfrm>
          <a:prstGeom prst="rect">
            <a:avLst/>
          </a:prstGeom>
        </p:spPr>
        <p:txBody>
          <a:bodyPr vert="horz" lIns="205740" tIns="205740" rIns="68580" bIns="34290" rtlCol="0" anchor="t">
            <a:noAutofit/>
          </a:bodyPr>
          <a:lstStyle>
            <a:lvl1pPr algn="l" defTabSz="457200" rtl="0" eaLnBrk="1" latinLnBrk="0" hangingPunct="1">
              <a:spcBef>
                <a:spcPct val="0"/>
              </a:spcBef>
              <a:buNone/>
              <a:defRPr sz="2400" kern="1200">
                <a:solidFill>
                  <a:schemeClr val="tx1">
                    <a:lumMod val="75000"/>
                    <a:lumOff val="25000"/>
                  </a:schemeClr>
                </a:solidFill>
                <a:latin typeface="+mj-lt"/>
                <a:ea typeface="+mj-ea"/>
                <a:cs typeface="+mj-cs"/>
              </a:defRPr>
            </a:lvl1pPr>
          </a:lstStyle>
          <a:p>
            <a:pPr marL="0" lvl="1"/>
            <a:r>
              <a:rPr lang="en-US" sz="1500" b="1" kern="0" dirty="0">
                <a:solidFill>
                  <a:sysClr val="windowText" lastClr="000000"/>
                </a:solidFill>
                <a:cs typeface="Arial" panose="020B0604020202020204" pitchFamily="34" charset="0"/>
              </a:rPr>
              <a:t>Power Generation</a:t>
            </a:r>
            <a:endParaRPr lang="en-US" sz="1500" kern="0" dirty="0">
              <a:solidFill>
                <a:sysClr val="windowText" lastClr="000000"/>
              </a:solidFill>
              <a:cs typeface="Arial" panose="020B0604020202020204" pitchFamily="34" charset="0"/>
            </a:endParaRP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Generators - 10kW to Multi-Megawatt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Sound-Attenuation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Mobile Units </a:t>
            </a:r>
          </a:p>
          <a:p>
            <a:pPr marL="0" lvl="1"/>
            <a:endParaRPr lang="en-US" sz="750" b="1" kern="0" dirty="0">
              <a:solidFill>
                <a:sysClr val="windowText" lastClr="000000"/>
              </a:solidFill>
              <a:cs typeface="Arial" panose="020B0604020202020204" pitchFamily="34" charset="0"/>
            </a:endParaRPr>
          </a:p>
          <a:p>
            <a:pPr marL="0" lvl="1"/>
            <a:r>
              <a:rPr lang="en-US" sz="1500" b="1" kern="0" dirty="0">
                <a:solidFill>
                  <a:sysClr val="windowText" lastClr="000000"/>
                </a:solidFill>
                <a:cs typeface="Arial" panose="020B0604020202020204" pitchFamily="34" charset="0"/>
              </a:rPr>
              <a:t>Paralleling Generators </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AGPU (Automatic Generator Paralleling Unit)</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10kW to Megawatt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Multiple generators paralleled to connect to a common output bus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Cycle generator based on a schedule to run periodically or on low fuel </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MGPU (Manuel Generator Paralleling Unit requires field personal)</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10kW to Megawatt</a:t>
            </a:r>
          </a:p>
          <a:p>
            <a:pPr marL="0" lvl="1"/>
            <a:endParaRPr lang="en-US" sz="750" b="1" kern="0" dirty="0">
              <a:solidFill>
                <a:sysClr val="windowText" lastClr="000000"/>
              </a:solidFill>
              <a:cs typeface="Arial" panose="020B0604020202020204" pitchFamily="34" charset="0"/>
            </a:endParaRPr>
          </a:p>
          <a:p>
            <a:pPr marL="0" lvl="1"/>
            <a:r>
              <a:rPr lang="en-US" sz="1500" b="1" kern="0" dirty="0">
                <a:solidFill>
                  <a:sysClr val="windowText" lastClr="000000"/>
                </a:solidFill>
                <a:cs typeface="Arial" panose="020B0604020202020204" pitchFamily="34" charset="0"/>
              </a:rPr>
              <a:t>Transfer </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ATS (Automatic Transfer Switch) </a:t>
            </a:r>
          </a:p>
          <a:p>
            <a:pPr marL="942975" lvl="3" indent="-257175">
              <a:buFont typeface="Calibri" panose="020F0502020204030204" pitchFamily="34" charset="0"/>
              <a:buChar char="–"/>
            </a:pPr>
            <a:r>
              <a:rPr lang="en-US" sz="1350" kern="0" dirty="0">
                <a:solidFill>
                  <a:sysClr val="windowText" lastClr="000000"/>
                </a:solidFill>
                <a:cs typeface="Arial" panose="020B0604020202020204" pitchFamily="34" charset="0"/>
              </a:rPr>
              <a:t>Automatic - 30A to 2,000A</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MTS (Manuel Transfer Switch requires field personal)  </a:t>
            </a:r>
          </a:p>
          <a:p>
            <a:pPr marL="942975" lvl="3" indent="-257175">
              <a:buFont typeface="Calibri" panose="020F0502020204030204" pitchFamily="34" charset="0"/>
              <a:buChar char="–"/>
            </a:pPr>
            <a:r>
              <a:rPr lang="en-US" sz="1350" kern="0" dirty="0">
                <a:solidFill>
                  <a:sysClr val="windowText" lastClr="000000"/>
                </a:solidFill>
                <a:cs typeface="Arial" panose="020B0604020202020204" pitchFamily="34" charset="0"/>
              </a:rPr>
              <a:t>Manual - 30A to 2,000A</a:t>
            </a:r>
          </a:p>
          <a:p>
            <a:pPr marL="0" lvl="1"/>
            <a:endParaRPr lang="en-US" sz="1200" kern="0" dirty="0">
              <a:solidFill>
                <a:sysClr val="windowText" lastClr="000000"/>
              </a:solidFill>
            </a:endParaRPr>
          </a:p>
        </p:txBody>
      </p:sp>
      <p:pic>
        <p:nvPicPr>
          <p:cNvPr id="5" name="Picture 4"/>
          <p:cNvPicPr>
            <a:picLocks noChangeAspect="1"/>
          </p:cNvPicPr>
          <p:nvPr/>
        </p:nvPicPr>
        <p:blipFill>
          <a:blip r:embed="rId2"/>
          <a:stretch>
            <a:fillRect/>
          </a:stretch>
        </p:blipFill>
        <p:spPr>
          <a:xfrm>
            <a:off x="7701093" y="2940854"/>
            <a:ext cx="4214557" cy="3185034"/>
          </a:xfrm>
          <a:prstGeom prst="rect">
            <a:avLst/>
          </a:prstGeom>
        </p:spPr>
      </p:pic>
    </p:spTree>
    <p:extLst>
      <p:ext uri="{BB962C8B-B14F-4D97-AF65-F5344CB8AC3E}">
        <p14:creationId xmlns:p14="http://schemas.microsoft.com/office/powerpoint/2010/main" val="214243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59267" y="444617"/>
            <a:ext cx="6082073" cy="400050"/>
          </a:xfrm>
          <a:prstGeom prst="rect">
            <a:avLst/>
          </a:prstGeom>
          <a:noFill/>
          <a:ln w="9525">
            <a:noFill/>
            <a:miter lim="800000"/>
            <a:headEnd/>
            <a:tailEnd/>
          </a:ln>
        </p:spPr>
        <p:txBody>
          <a:bodyPr/>
          <a:lstStyle/>
          <a:p>
            <a:pPr>
              <a:spcBef>
                <a:spcPct val="20000"/>
              </a:spcBef>
              <a:tabLst>
                <a:tab pos="685800" algn="l"/>
              </a:tabLst>
              <a:defRPr/>
            </a:pPr>
            <a:r>
              <a:rPr lang="en-US" sz="3200" kern="0" dirty="0"/>
              <a:t>Ruggedized Power System </a:t>
            </a:r>
          </a:p>
        </p:txBody>
      </p:sp>
      <p:sp>
        <p:nvSpPr>
          <p:cNvPr id="4" name="Rectangle 15"/>
          <p:cNvSpPr txBox="1">
            <a:spLocks noChangeArrowheads="1"/>
          </p:cNvSpPr>
          <p:nvPr/>
        </p:nvSpPr>
        <p:spPr>
          <a:xfrm>
            <a:off x="634767" y="1184002"/>
            <a:ext cx="6725842" cy="4117561"/>
          </a:xfrm>
          <a:prstGeom prst="rect">
            <a:avLst/>
          </a:prstGeom>
        </p:spPr>
        <p:txBody>
          <a:bodyPr vert="horz" lIns="205740" tIns="205740" rIns="68580" bIns="34290" rtlCol="0" anchor="t">
            <a:noAutofit/>
          </a:bodyPr>
          <a:lstStyle>
            <a:lvl1pPr algn="l" defTabSz="457200" rtl="0" eaLnBrk="1" latinLnBrk="0" hangingPunct="1">
              <a:spcBef>
                <a:spcPct val="0"/>
              </a:spcBef>
              <a:buNone/>
              <a:defRPr sz="2400" kern="1200">
                <a:solidFill>
                  <a:schemeClr val="tx1">
                    <a:lumMod val="75000"/>
                    <a:lumOff val="25000"/>
                  </a:schemeClr>
                </a:solidFill>
                <a:latin typeface="+mj-lt"/>
                <a:ea typeface="+mj-ea"/>
                <a:cs typeface="+mj-cs"/>
              </a:defRPr>
            </a:lvl1pPr>
          </a:lstStyle>
          <a:p>
            <a:pPr marL="0" lvl="1"/>
            <a:r>
              <a:rPr lang="en-US" sz="1350" b="1" kern="0" dirty="0">
                <a:solidFill>
                  <a:sysClr val="windowText" lastClr="000000"/>
                </a:solidFill>
                <a:cs typeface="Arial" panose="020B0604020202020204" pitchFamily="34" charset="0"/>
              </a:rPr>
              <a:t>Distribution</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SDC (Secondary Distribution Center)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150kVA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4160V to 120V </a:t>
            </a:r>
          </a:p>
          <a:p>
            <a:pPr lvl="3" indent="-342900">
              <a:buFont typeface="Calibri" panose="020F0502020204030204" pitchFamily="34" charset="0"/>
              <a:buChar char="–"/>
            </a:pPr>
            <a:endParaRPr lang="en-US" sz="675" kern="0" dirty="0">
              <a:solidFill>
                <a:sysClr val="windowText" lastClr="000000"/>
              </a:solidFill>
              <a:cs typeface="Arial" panose="020B0604020202020204" pitchFamily="34" charset="0"/>
            </a:endParaRP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PMU (Power Monitoring Unit)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60A to 800A</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Monitors voltage and current</a:t>
            </a:r>
            <a:endParaRPr lang="en-US" sz="675" kern="0" dirty="0">
              <a:solidFill>
                <a:sysClr val="windowText" lastClr="000000"/>
              </a:solidFill>
              <a:cs typeface="Arial" panose="020B0604020202020204" pitchFamily="34" charset="0"/>
            </a:endParaRPr>
          </a:p>
          <a:p>
            <a:pPr marL="685800" lvl="3"/>
            <a:r>
              <a:rPr lang="en-US" sz="675" kern="0" dirty="0">
                <a:solidFill>
                  <a:sysClr val="windowText" lastClr="000000"/>
                </a:solidFill>
                <a:cs typeface="Arial" panose="020B0604020202020204" pitchFamily="34" charset="0"/>
              </a:rPr>
              <a:t> </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PDU (Power Distribution Unit) </a:t>
            </a:r>
            <a:endParaRPr lang="en-US" sz="1350" b="1" kern="0" dirty="0">
              <a:solidFill>
                <a:sysClr val="windowText" lastClr="000000"/>
              </a:solidFill>
              <a:cs typeface="Arial" panose="020B0604020202020204" pitchFamily="34" charset="0"/>
            </a:endParaRP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60A to 800A </a:t>
            </a:r>
          </a:p>
          <a:p>
            <a:pPr lvl="3" indent="-342900">
              <a:buFont typeface="Calibri" panose="020F0502020204030204" pitchFamily="34" charset="0"/>
              <a:buChar char="–"/>
            </a:pPr>
            <a:r>
              <a:rPr lang="en-US" sz="1350" kern="0" dirty="0">
                <a:solidFill>
                  <a:sysClr val="windowText" lastClr="000000"/>
                </a:solidFill>
                <a:cs typeface="Arial" panose="020B0604020202020204" pitchFamily="34" charset="0"/>
              </a:rPr>
              <a:t>15kW, 25kW, 30kW, 60kW, 1,000kW and 200kW </a:t>
            </a:r>
          </a:p>
          <a:p>
            <a:pPr marL="0" lvl="1"/>
            <a:endParaRPr lang="en-US" sz="675" b="1" kern="0" dirty="0">
              <a:solidFill>
                <a:sysClr val="windowText" lastClr="000000"/>
              </a:solidFill>
              <a:cs typeface="Arial" panose="020B0604020202020204" pitchFamily="34" charset="0"/>
            </a:endParaRPr>
          </a:p>
          <a:p>
            <a:pPr marL="0" lvl="1"/>
            <a:r>
              <a:rPr lang="en-US" sz="1350" b="1" kern="0" dirty="0">
                <a:solidFill>
                  <a:sysClr val="windowText" lastClr="000000"/>
                </a:solidFill>
                <a:cs typeface="Arial" panose="020B0604020202020204" pitchFamily="34" charset="0"/>
              </a:rPr>
              <a:t>Emergency Shut Off </a:t>
            </a:r>
          </a:p>
          <a:p>
            <a:pPr marL="600075" lvl="2" indent="-257175">
              <a:buFont typeface="Arial" panose="020B0604020202020204" pitchFamily="34" charset="0"/>
              <a:buChar char="•"/>
            </a:pPr>
            <a:r>
              <a:rPr lang="en-US" sz="1350" kern="0" dirty="0">
                <a:solidFill>
                  <a:sysClr val="windowText" lastClr="000000"/>
                </a:solidFill>
                <a:cs typeface="Arial" panose="020B0604020202020204" pitchFamily="34" charset="0"/>
              </a:rPr>
              <a:t>EPO (Emergency Power Off)</a:t>
            </a:r>
          </a:p>
          <a:p>
            <a:pPr marL="942975" lvl="3" indent="-257175">
              <a:buFont typeface="Calibri" panose="020F0502020204030204" pitchFamily="34" charset="0"/>
              <a:buChar char="–"/>
            </a:pPr>
            <a:r>
              <a:rPr lang="en-US" sz="1350" kern="0" dirty="0">
                <a:solidFill>
                  <a:sysClr val="windowText" lastClr="000000"/>
                </a:solidFill>
                <a:cs typeface="Arial" panose="020B0604020202020204" pitchFamily="34" charset="0"/>
              </a:rPr>
              <a:t>Emergency power shout off cable with push button.</a:t>
            </a:r>
          </a:p>
          <a:p>
            <a:pPr marL="685800" lvl="3"/>
            <a:r>
              <a:rPr lang="en-US" sz="675" kern="0" dirty="0">
                <a:solidFill>
                  <a:sysClr val="windowText" lastClr="000000"/>
                </a:solidFill>
                <a:cs typeface="Arial" panose="020B0604020202020204" pitchFamily="34" charset="0"/>
              </a:rPr>
              <a:t> </a:t>
            </a:r>
          </a:p>
          <a:p>
            <a:pPr marL="0" lvl="1"/>
            <a:r>
              <a:rPr lang="en-US" sz="1350" b="1" kern="0" dirty="0">
                <a:solidFill>
                  <a:sysClr val="windowText" lastClr="000000"/>
                </a:solidFill>
                <a:cs typeface="Arial" panose="020B0604020202020204" pitchFamily="34" charset="0"/>
              </a:rPr>
              <a:t>Cables  </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30A to 800A</a:t>
            </a:r>
          </a:p>
          <a:p>
            <a:pPr lvl="2" indent="-342900">
              <a:buFont typeface="Arial" panose="020B0604020202020204" pitchFamily="34" charset="0"/>
              <a:buChar char="•"/>
            </a:pPr>
            <a:r>
              <a:rPr lang="en-US" sz="1350" kern="0" dirty="0">
                <a:solidFill>
                  <a:sysClr val="windowText" lastClr="000000"/>
                </a:solidFill>
                <a:cs typeface="Arial" panose="020B0604020202020204" pitchFamily="34" charset="0"/>
              </a:rPr>
              <a:t>Pin-N-Sleeve, pigtails, Class L MIL-STD and Cam-Lok </a:t>
            </a:r>
            <a:r>
              <a:rPr lang="en-US" sz="1350" b="1" kern="0" dirty="0">
                <a:solidFill>
                  <a:sysClr val="windowText" lastClr="000000"/>
                </a:solidFill>
              </a:rPr>
              <a:t/>
            </a:r>
            <a:br>
              <a:rPr lang="en-US" sz="1350" b="1" kern="0" dirty="0">
                <a:solidFill>
                  <a:sysClr val="windowText" lastClr="000000"/>
                </a:solidFill>
              </a:rPr>
            </a:br>
            <a:endParaRPr lang="en-US" sz="1050" kern="0" dirty="0">
              <a:solidFill>
                <a:sysClr val="windowText" lastClr="000000"/>
              </a:solidFill>
            </a:endParaRPr>
          </a:p>
        </p:txBody>
      </p:sp>
      <p:pic>
        <p:nvPicPr>
          <p:cNvPr id="5" name="Picture 4"/>
          <p:cNvPicPr>
            <a:picLocks noChangeAspect="1"/>
          </p:cNvPicPr>
          <p:nvPr/>
        </p:nvPicPr>
        <p:blipFill>
          <a:blip r:embed="rId2"/>
          <a:stretch>
            <a:fillRect/>
          </a:stretch>
        </p:blipFill>
        <p:spPr>
          <a:xfrm>
            <a:off x="7245497" y="2695522"/>
            <a:ext cx="4507125" cy="3201659"/>
          </a:xfrm>
          <a:prstGeom prst="rect">
            <a:avLst/>
          </a:prstGeom>
        </p:spPr>
      </p:pic>
    </p:spTree>
    <p:extLst>
      <p:ext uri="{BB962C8B-B14F-4D97-AF65-F5344CB8AC3E}">
        <p14:creationId xmlns:p14="http://schemas.microsoft.com/office/powerpoint/2010/main" val="1995883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F4A3-0AA6-4E18-AB0C-4AF0667A82B7}"/>
              </a:ext>
            </a:extLst>
          </p:cNvPr>
          <p:cNvSpPr>
            <a:spLocks noGrp="1"/>
          </p:cNvSpPr>
          <p:nvPr>
            <p:ph type="title"/>
          </p:nvPr>
        </p:nvSpPr>
        <p:spPr>
          <a:xfrm>
            <a:off x="492154" y="255026"/>
            <a:ext cx="10972800" cy="914400"/>
          </a:xfrm>
        </p:spPr>
        <p:txBody>
          <a:bodyPr/>
          <a:lstStyle/>
          <a:p>
            <a:r>
              <a:rPr lang="en-US" dirty="0"/>
              <a:t>Ruggedized Power Generation</a:t>
            </a:r>
          </a:p>
        </p:txBody>
      </p:sp>
      <p:pic>
        <p:nvPicPr>
          <p:cNvPr id="3" name="Picture 2" descr="C:\Users\sleajkoshy\Desktop\Presentations\Presentation\100_5637.JPG">
            <a:extLst>
              <a:ext uri="{FF2B5EF4-FFF2-40B4-BE49-F238E27FC236}">
                <a16:creationId xmlns:a16="http://schemas.microsoft.com/office/drawing/2014/main" id="{7C597670-9D31-46D2-BEC6-D2C9C0AA96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32" y="1299077"/>
            <a:ext cx="4663330" cy="31092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Milaero\Manufacturing Partners\TAW\Pics\New Image generator 3.JPG">
            <a:extLst>
              <a:ext uri="{FF2B5EF4-FFF2-40B4-BE49-F238E27FC236}">
                <a16:creationId xmlns:a16="http://schemas.microsoft.com/office/drawing/2014/main" id="{FCA4D75E-2013-4B7E-A9AF-43D492B5C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41"/>
          <a:stretch/>
        </p:blipFill>
        <p:spPr bwMode="auto">
          <a:xfrm>
            <a:off x="7119277" y="3429000"/>
            <a:ext cx="4663330" cy="270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AE3C19FF-B3E3-4632-AA63-621A341E8B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1490" y="1002131"/>
            <a:ext cx="3095448" cy="224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966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2" descr="PDP"/>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424022" y="2822281"/>
            <a:ext cx="3429000" cy="3429000"/>
          </a:xfrm>
          <a:noFill/>
        </p:spPr>
      </p:pic>
      <p:pic>
        <p:nvPicPr>
          <p:cNvPr id="9221" name="Picture 2" descr="H:\Milaero\Manufacturing Partners\TAW\Pics\Power Distribution Panel (PDP).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56" y="1163701"/>
            <a:ext cx="3051770" cy="302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P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548" y="4097301"/>
            <a:ext cx="3342259" cy="21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680208" y="312842"/>
            <a:ext cx="8749018" cy="457200"/>
          </a:xfrm>
          <a:prstGeom prst="rect">
            <a:avLst/>
          </a:prstGeom>
          <a:noFill/>
          <a:ln w="9525">
            <a:noFill/>
            <a:miter lim="800000"/>
            <a:headEnd/>
            <a:tailEnd/>
          </a:ln>
        </p:spPr>
        <p:txBody>
          <a:bodyPr/>
          <a:lstStyle/>
          <a:p>
            <a:pPr>
              <a:spcBef>
                <a:spcPct val="20000"/>
              </a:spcBef>
              <a:tabLst>
                <a:tab pos="914400" algn="l"/>
              </a:tabLst>
              <a:defRPr/>
            </a:pPr>
            <a:r>
              <a:rPr lang="en-US" sz="3200" kern="0" dirty="0">
                <a:solidFill>
                  <a:schemeClr val="tx1">
                    <a:lumMod val="75000"/>
                    <a:lumOff val="25000"/>
                  </a:schemeClr>
                </a:solidFill>
              </a:rPr>
              <a:t>Power Distribution Unit (PDU)</a:t>
            </a:r>
          </a:p>
        </p:txBody>
      </p:sp>
      <p:pic>
        <p:nvPicPr>
          <p:cNvPr id="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716" y="4097301"/>
            <a:ext cx="2525632" cy="155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29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F0DF-34FA-2D4D-8BC5-CFCEEE1F5AD9}"/>
              </a:ext>
            </a:extLst>
          </p:cNvPr>
          <p:cNvSpPr>
            <a:spLocks noGrp="1"/>
          </p:cNvSpPr>
          <p:nvPr>
            <p:ph type="title"/>
          </p:nvPr>
        </p:nvSpPr>
        <p:spPr>
          <a:xfrm>
            <a:off x="5524500" y="760134"/>
            <a:ext cx="5187044" cy="2852737"/>
          </a:xfrm>
        </p:spPr>
        <p:txBody>
          <a:bodyPr>
            <a:normAutofit/>
          </a:bodyPr>
          <a:lstStyle/>
          <a:p>
            <a:r>
              <a:rPr lang="en-US" sz="3600" dirty="0"/>
              <a:t>EMP Surge Protection</a:t>
            </a:r>
            <a:br>
              <a:rPr lang="en-US" sz="3600" dirty="0"/>
            </a:br>
            <a:r>
              <a:rPr lang="en-US" sz="3600" dirty="0" smtClean="0"/>
              <a:t>COTS Solutions</a:t>
            </a:r>
            <a:endParaRPr lang="en-US" sz="4000" dirty="0"/>
          </a:p>
        </p:txBody>
      </p:sp>
    </p:spTree>
    <p:extLst>
      <p:ext uri="{BB962C8B-B14F-4D97-AF65-F5344CB8AC3E}">
        <p14:creationId xmlns:p14="http://schemas.microsoft.com/office/powerpoint/2010/main" val="63423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D83DB7-447C-A642-B9FB-2D7CA2D82CDC}"/>
              </a:ext>
            </a:extLst>
          </p:cNvPr>
          <p:cNvSpPr/>
          <p:nvPr/>
        </p:nvSpPr>
        <p:spPr>
          <a:xfrm>
            <a:off x="1178265" y="5045700"/>
            <a:ext cx="9987482" cy="8979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a:extLst>
              <a:ext uri="{FF2B5EF4-FFF2-40B4-BE49-F238E27FC236}">
                <a16:creationId xmlns:a16="http://schemas.microsoft.com/office/drawing/2014/main" id="{3F01B307-CD42-894F-8AAA-AA7D70C7B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979" y="1413116"/>
            <a:ext cx="7899400" cy="3505200"/>
          </a:xfrm>
          <a:prstGeom prst="rect">
            <a:avLst/>
          </a:prstGeom>
        </p:spPr>
      </p:pic>
      <p:pic>
        <p:nvPicPr>
          <p:cNvPr id="6" name="Picture 5"/>
          <p:cNvPicPr>
            <a:picLocks noChangeAspect="1"/>
          </p:cNvPicPr>
          <p:nvPr/>
        </p:nvPicPr>
        <p:blipFill>
          <a:blip r:embed="rId3"/>
          <a:stretch>
            <a:fillRect/>
          </a:stretch>
        </p:blipFill>
        <p:spPr>
          <a:xfrm>
            <a:off x="5079567" y="985099"/>
            <a:ext cx="2193479" cy="2089768"/>
          </a:xfrm>
          <a:prstGeom prst="rect">
            <a:avLst/>
          </a:prstGeom>
        </p:spPr>
      </p:pic>
      <p:sp>
        <p:nvSpPr>
          <p:cNvPr id="4" name="Rectangle 3">
            <a:extLst>
              <a:ext uri="{FF2B5EF4-FFF2-40B4-BE49-F238E27FC236}">
                <a16:creationId xmlns:a16="http://schemas.microsoft.com/office/drawing/2014/main" id="{0C6EA0BF-7126-6341-8D81-17F28AE31084}"/>
              </a:ext>
            </a:extLst>
          </p:cNvPr>
          <p:cNvSpPr/>
          <p:nvPr/>
        </p:nvSpPr>
        <p:spPr>
          <a:xfrm>
            <a:off x="1359018" y="5103460"/>
            <a:ext cx="9748006" cy="769441"/>
          </a:xfrm>
          <a:prstGeom prst="rect">
            <a:avLst/>
          </a:prstGeom>
        </p:spPr>
        <p:txBody>
          <a:bodyPr wrap="square">
            <a:spAutoFit/>
          </a:bodyPr>
          <a:lstStyle/>
          <a:p>
            <a:r>
              <a:rPr lang="en-US" sz="1100" dirty="0">
                <a:latin typeface="Arial" panose="020B0604020202020204" pitchFamily="34" charset="0"/>
              </a:rPr>
              <a:t>HEMP Tested products by Transtector are available for civil infrastructure applications including utilities, transportation, telecommunications, and first responders. Tested to stringent Military Standard 188-125 these products are engineered to provide EMP protection for equipment and facilities per Department of Homeland Security guidelines, and have been tested for survivability to the peak threat levels of the harsh Early Time (E1) and Intermediate Time (E2) High-Altitude (HEMP) environments. </a:t>
            </a:r>
          </a:p>
        </p:txBody>
      </p:sp>
      <p:sp>
        <p:nvSpPr>
          <p:cNvPr id="9" name="Title 1">
            <a:extLst>
              <a:ext uri="{FF2B5EF4-FFF2-40B4-BE49-F238E27FC236}">
                <a16:creationId xmlns:a16="http://schemas.microsoft.com/office/drawing/2014/main" id="{57D0F484-E218-7040-A441-6040BC1FE224}"/>
              </a:ext>
            </a:extLst>
          </p:cNvPr>
          <p:cNvSpPr>
            <a:spLocks noGrp="1"/>
          </p:cNvSpPr>
          <p:nvPr>
            <p:ph type="title"/>
          </p:nvPr>
        </p:nvSpPr>
        <p:spPr>
          <a:xfrm>
            <a:off x="1119811" y="445477"/>
            <a:ext cx="8229600" cy="498716"/>
          </a:xfrm>
        </p:spPr>
        <p:txBody>
          <a:bodyPr>
            <a:noAutofit/>
          </a:bodyPr>
          <a:lstStyle/>
          <a:p>
            <a:r>
              <a:rPr lang="en-US" dirty="0"/>
              <a:t>HEMP Tested</a:t>
            </a:r>
          </a:p>
        </p:txBody>
      </p:sp>
    </p:spTree>
    <p:extLst>
      <p:ext uri="{BB962C8B-B14F-4D97-AF65-F5344CB8AC3E}">
        <p14:creationId xmlns:p14="http://schemas.microsoft.com/office/powerpoint/2010/main" val="1300630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516" y="329617"/>
            <a:ext cx="8229600" cy="548640"/>
          </a:xfrm>
        </p:spPr>
        <p:txBody>
          <a:bodyPr/>
          <a:lstStyle/>
          <a:p>
            <a:r>
              <a:rPr lang="en-US" dirty="0"/>
              <a:t>Value Proposition for EMP Surge Protection</a:t>
            </a:r>
          </a:p>
        </p:txBody>
      </p:sp>
      <p:sp>
        <p:nvSpPr>
          <p:cNvPr id="3" name="Content Placeholder 2"/>
          <p:cNvSpPr>
            <a:spLocks noGrp="1"/>
          </p:cNvSpPr>
          <p:nvPr>
            <p:ph idx="1"/>
          </p:nvPr>
        </p:nvSpPr>
        <p:spPr>
          <a:xfrm>
            <a:off x="637565" y="1207400"/>
            <a:ext cx="7818538" cy="4737522"/>
          </a:xfrm>
        </p:spPr>
        <p:txBody>
          <a:bodyPr>
            <a:normAutofit/>
          </a:bodyPr>
          <a:lstStyle/>
          <a:p>
            <a:pPr marL="0" indent="0">
              <a:buNone/>
            </a:pPr>
            <a:r>
              <a:rPr lang="en-US" sz="1700" b="1" dirty="0">
                <a:solidFill>
                  <a:schemeClr val="tx1"/>
                </a:solidFill>
              </a:rPr>
              <a:t>Value Proposition: </a:t>
            </a:r>
            <a:r>
              <a:rPr lang="en-US" sz="1700" b="1" dirty="0" err="1">
                <a:solidFill>
                  <a:schemeClr val="tx1"/>
                </a:solidFill>
              </a:rPr>
              <a:t>HEMPTested</a:t>
            </a:r>
            <a:r>
              <a:rPr lang="en-US" sz="1700" dirty="0">
                <a:solidFill>
                  <a:schemeClr val="tx1"/>
                </a:solidFill>
              </a:rPr>
              <a:t> products safeguard connectivity critical to economic productivity, commercial stability, and national security.</a:t>
            </a:r>
          </a:p>
          <a:p>
            <a:pPr marL="0" indent="0">
              <a:buNone/>
            </a:pPr>
            <a:endParaRPr lang="en-US" sz="1700" dirty="0"/>
          </a:p>
          <a:p>
            <a:r>
              <a:rPr lang="en-US" sz="1700" dirty="0">
                <a:solidFill>
                  <a:schemeClr val="tx1"/>
                </a:solidFill>
              </a:rPr>
              <a:t>Leading technology</a:t>
            </a:r>
          </a:p>
          <a:p>
            <a:endParaRPr lang="en-US" sz="1700" dirty="0">
              <a:solidFill>
                <a:schemeClr val="tx1"/>
              </a:solidFill>
            </a:endParaRPr>
          </a:p>
          <a:p>
            <a:r>
              <a:rPr lang="en-US" sz="1700" dirty="0">
                <a:solidFill>
                  <a:schemeClr val="tx1"/>
                </a:solidFill>
              </a:rPr>
              <a:t>Testing and certifications</a:t>
            </a:r>
          </a:p>
          <a:p>
            <a:endParaRPr lang="en-US" sz="1700" dirty="0"/>
          </a:p>
          <a:p>
            <a:r>
              <a:rPr lang="en-US" sz="1700" dirty="0">
                <a:solidFill>
                  <a:schemeClr val="tx1"/>
                </a:solidFill>
              </a:rPr>
              <a:t>Civil Infrastructure solutions</a:t>
            </a:r>
          </a:p>
          <a:p>
            <a:endParaRPr lang="en-US" sz="1700" dirty="0">
              <a:solidFill>
                <a:schemeClr val="tx1"/>
              </a:solidFill>
            </a:endParaRPr>
          </a:p>
          <a:p>
            <a:r>
              <a:rPr lang="en-US" sz="1700" dirty="0">
                <a:solidFill>
                  <a:schemeClr val="tx1"/>
                </a:solidFill>
              </a:rPr>
              <a:t>Experienced partner with Military, Governments and Prime Contractors</a:t>
            </a:r>
          </a:p>
          <a:p>
            <a:endParaRPr lang="en-US" sz="1700" dirty="0">
              <a:solidFill>
                <a:schemeClr val="tx1"/>
              </a:solidFill>
            </a:endParaRPr>
          </a:p>
          <a:p>
            <a:pPr marL="0" indent="0">
              <a:buNone/>
            </a:pPr>
            <a:endParaRPr lang="en-US" dirty="0">
              <a:solidFill>
                <a:schemeClr val="tx1"/>
              </a:solidFill>
            </a:endParaRPr>
          </a:p>
        </p:txBody>
      </p:sp>
      <p:pic>
        <p:nvPicPr>
          <p:cNvPr id="6" name="Picture 5">
            <a:extLst>
              <a:ext uri="{FF2B5EF4-FFF2-40B4-BE49-F238E27FC236}">
                <a16:creationId xmlns:a16="http://schemas.microsoft.com/office/drawing/2014/main" id="{3E302476-E711-F248-9712-4A8B0CFD70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51116" y="1131525"/>
            <a:ext cx="2325574" cy="4813397"/>
          </a:xfrm>
          <a:prstGeom prst="rect">
            <a:avLst/>
          </a:prstGeom>
        </p:spPr>
      </p:pic>
    </p:spTree>
    <p:extLst>
      <p:ext uri="{BB962C8B-B14F-4D97-AF65-F5344CB8AC3E}">
        <p14:creationId xmlns:p14="http://schemas.microsoft.com/office/powerpoint/2010/main" val="3360917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018" y="533198"/>
            <a:ext cx="8229600" cy="457200"/>
          </a:xfrm>
        </p:spPr>
        <p:txBody>
          <a:bodyPr>
            <a:noAutofit/>
          </a:bodyPr>
          <a:lstStyle/>
          <a:p>
            <a:r>
              <a:rPr lang="en-US" dirty="0">
                <a:solidFill>
                  <a:schemeClr val="tx1"/>
                </a:solidFill>
              </a:rPr>
              <a:t>Application | Markets</a:t>
            </a:r>
          </a:p>
        </p:txBody>
      </p:sp>
      <p:sp>
        <p:nvSpPr>
          <p:cNvPr id="7" name="Rectangle 6"/>
          <p:cNvSpPr/>
          <p:nvPr/>
        </p:nvSpPr>
        <p:spPr>
          <a:xfrm>
            <a:off x="6553200" y="990600"/>
            <a:ext cx="1524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26093539"/>
              </p:ext>
            </p:extLst>
          </p:nvPr>
        </p:nvGraphicFramePr>
        <p:xfrm>
          <a:off x="888299" y="1181410"/>
          <a:ext cx="2465284" cy="3998180"/>
        </p:xfrm>
        <a:graphic>
          <a:graphicData uri="http://schemas.openxmlformats.org/drawingml/2006/table">
            <a:tbl>
              <a:tblPr firstRow="1" firstCol="1" bandRow="1">
                <a:tableStyleId>{D7AC3CCA-C797-4891-BE02-D94E43425B78}</a:tableStyleId>
              </a:tblPr>
              <a:tblGrid>
                <a:gridCol w="2465284">
                  <a:extLst>
                    <a:ext uri="{9D8B030D-6E8A-4147-A177-3AD203B41FA5}">
                      <a16:colId xmlns:a16="http://schemas.microsoft.com/office/drawing/2014/main" val="634931403"/>
                    </a:ext>
                  </a:extLst>
                </a:gridCol>
              </a:tblGrid>
              <a:tr h="405983">
                <a:tc>
                  <a:txBody>
                    <a:bodyPr/>
                    <a:lstStyle/>
                    <a:p>
                      <a:pPr marL="0" marR="0" algn="l">
                        <a:lnSpc>
                          <a:spcPct val="115000"/>
                        </a:lnSpc>
                        <a:spcBef>
                          <a:spcPts val="0"/>
                        </a:spcBef>
                        <a:spcAft>
                          <a:spcPts val="0"/>
                        </a:spcAft>
                      </a:pPr>
                      <a:r>
                        <a:rPr lang="en-US" sz="1700" b="1" dirty="0">
                          <a:effectLst/>
                        </a:rPr>
                        <a:t>Civil Infrastructure</a:t>
                      </a:r>
                      <a:endParaRPr lang="en-US" sz="1700" b="1"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767029"/>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Utilities</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2182999"/>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First Responders</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722067"/>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Telecommunications</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3527843"/>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Banking &amp; Finance</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5362022"/>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Security</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5916095"/>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Commerce </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4678400"/>
                  </a:ext>
                </a:extLst>
              </a:tr>
              <a:tr h="445563">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Agriculture</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3878685"/>
                  </a:ext>
                </a:extLst>
              </a:tr>
              <a:tr h="473256">
                <a:tc>
                  <a:txBody>
                    <a:bodyPr/>
                    <a:lstStyle/>
                    <a:p>
                      <a:pPr marL="285750" marR="0" indent="-285750" algn="l">
                        <a:lnSpc>
                          <a:spcPct val="115000"/>
                        </a:lnSpc>
                        <a:spcBef>
                          <a:spcPts val="0"/>
                        </a:spcBef>
                        <a:spcAft>
                          <a:spcPts val="0"/>
                        </a:spcAft>
                        <a:buFont typeface="Arial" panose="020B0604020202020204" pitchFamily="34" charset="0"/>
                        <a:buChar char="•"/>
                      </a:pPr>
                      <a:r>
                        <a:rPr lang="en-US" sz="1700" b="0" dirty="0">
                          <a:effectLst/>
                        </a:rPr>
                        <a:t>Residential</a:t>
                      </a:r>
                      <a:endParaRPr lang="en-US" sz="1700" b="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txBody>
                  <a:tcPr marL="72706" marR="7270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8221980"/>
                  </a:ext>
                </a:extLst>
              </a:tr>
            </a:tbl>
          </a:graphicData>
        </a:graphic>
      </p:graphicFrame>
      <p:grpSp>
        <p:nvGrpSpPr>
          <p:cNvPr id="8" name="Group 7">
            <a:extLst>
              <a:ext uri="{FF2B5EF4-FFF2-40B4-BE49-F238E27FC236}">
                <a16:creationId xmlns:a16="http://schemas.microsoft.com/office/drawing/2014/main" id="{FF214441-7AFA-544B-A37E-C36164B26587}"/>
              </a:ext>
            </a:extLst>
          </p:cNvPr>
          <p:cNvGrpSpPr/>
          <p:nvPr/>
        </p:nvGrpSpPr>
        <p:grpSpPr>
          <a:xfrm>
            <a:off x="4420122" y="1447800"/>
            <a:ext cx="6552678" cy="3837264"/>
            <a:chOff x="3112852" y="1635778"/>
            <a:chExt cx="5325523" cy="3124200"/>
          </a:xfrm>
        </p:grpSpPr>
        <p:pic>
          <p:nvPicPr>
            <p:cNvPr id="3" name="Picture 2"/>
            <p:cNvPicPr>
              <a:picLocks noChangeAspect="1"/>
            </p:cNvPicPr>
            <p:nvPr/>
          </p:nvPicPr>
          <p:blipFill>
            <a:blip r:embed="rId2"/>
            <a:stretch>
              <a:fillRect/>
            </a:stretch>
          </p:blipFill>
          <p:spPr>
            <a:xfrm>
              <a:off x="3112852" y="1635778"/>
              <a:ext cx="5325523" cy="3124200"/>
            </a:xfrm>
            <a:prstGeom prst="rect">
              <a:avLst/>
            </a:prstGeom>
          </p:spPr>
        </p:pic>
        <p:sp>
          <p:nvSpPr>
            <p:cNvPr id="6" name="Rectangle 5">
              <a:extLst>
                <a:ext uri="{FF2B5EF4-FFF2-40B4-BE49-F238E27FC236}">
                  <a16:creationId xmlns:a16="http://schemas.microsoft.com/office/drawing/2014/main" id="{B5B27057-71F5-BB4B-A4CD-6B00A0D8CE3F}"/>
                </a:ext>
              </a:extLst>
            </p:cNvPr>
            <p:cNvSpPr/>
            <p:nvPr/>
          </p:nvSpPr>
          <p:spPr>
            <a:xfrm>
              <a:off x="5359939" y="1994169"/>
              <a:ext cx="3078435" cy="61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DB8CEF-C361-0A40-AD24-A53E299BCB28}"/>
                </a:ext>
              </a:extLst>
            </p:cNvPr>
            <p:cNvSpPr/>
            <p:nvPr/>
          </p:nvSpPr>
          <p:spPr>
            <a:xfrm>
              <a:off x="5359938" y="1994170"/>
              <a:ext cx="3078437" cy="1275971"/>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1813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8" y="414655"/>
            <a:ext cx="9183684" cy="548640"/>
          </a:xfrm>
        </p:spPr>
        <p:txBody>
          <a:bodyPr/>
          <a:lstStyle/>
          <a:p>
            <a:r>
              <a:rPr lang="en-US" dirty="0"/>
              <a:t>Systems Approach to HEMP/EMP Hardening</a:t>
            </a:r>
          </a:p>
        </p:txBody>
      </p:sp>
      <p:pic>
        <p:nvPicPr>
          <p:cNvPr id="6" name="Picture 5"/>
          <p:cNvPicPr>
            <a:picLocks noChangeAspect="1"/>
          </p:cNvPicPr>
          <p:nvPr/>
        </p:nvPicPr>
        <p:blipFill rotWithShape="1">
          <a:blip r:embed="rId2"/>
          <a:srcRect l="1361" t="10582" r="3032" b="17456"/>
          <a:stretch/>
        </p:blipFill>
        <p:spPr>
          <a:xfrm>
            <a:off x="1981200" y="1130665"/>
            <a:ext cx="6273264" cy="4692386"/>
          </a:xfrm>
          <a:prstGeom prst="rect">
            <a:avLst/>
          </a:prstGeom>
        </p:spPr>
      </p:pic>
      <p:pic>
        <p:nvPicPr>
          <p:cNvPr id="7" name="Picture 6"/>
          <p:cNvPicPr>
            <a:picLocks noChangeAspect="1"/>
          </p:cNvPicPr>
          <p:nvPr/>
        </p:nvPicPr>
        <p:blipFill>
          <a:blip r:embed="rId3"/>
          <a:stretch>
            <a:fillRect/>
          </a:stretch>
        </p:blipFill>
        <p:spPr>
          <a:xfrm>
            <a:off x="6721954" y="5651770"/>
            <a:ext cx="1186011" cy="214420"/>
          </a:xfrm>
          <a:prstGeom prst="rect">
            <a:avLst/>
          </a:prstGeom>
        </p:spPr>
      </p:pic>
      <p:pic>
        <p:nvPicPr>
          <p:cNvPr id="8" name="Picture 7"/>
          <p:cNvPicPr>
            <a:picLocks noChangeAspect="1"/>
          </p:cNvPicPr>
          <p:nvPr/>
        </p:nvPicPr>
        <p:blipFill>
          <a:blip r:embed="rId4"/>
          <a:stretch>
            <a:fillRect/>
          </a:stretch>
        </p:blipFill>
        <p:spPr>
          <a:xfrm>
            <a:off x="6717239" y="5890280"/>
            <a:ext cx="2859532" cy="159496"/>
          </a:xfrm>
          <a:prstGeom prst="rect">
            <a:avLst/>
          </a:prstGeom>
        </p:spPr>
      </p:pic>
      <p:pic>
        <p:nvPicPr>
          <p:cNvPr id="9" name="Picture 8"/>
          <p:cNvPicPr>
            <a:picLocks noChangeAspect="1"/>
          </p:cNvPicPr>
          <p:nvPr/>
        </p:nvPicPr>
        <p:blipFill rotWithShape="1">
          <a:blip r:embed="rId5"/>
          <a:srcRect l="5868" t="7976" r="3354" b="8994"/>
          <a:stretch/>
        </p:blipFill>
        <p:spPr>
          <a:xfrm>
            <a:off x="7448645" y="1344565"/>
            <a:ext cx="1838028" cy="807924"/>
          </a:xfrm>
          <a:prstGeom prst="rect">
            <a:avLst/>
          </a:prstGeom>
          <a:ln w="12700">
            <a:solidFill>
              <a:schemeClr val="tx1"/>
            </a:solidFill>
          </a:ln>
        </p:spPr>
      </p:pic>
    </p:spTree>
    <p:extLst>
      <p:ext uri="{BB962C8B-B14F-4D97-AF65-F5344CB8AC3E}">
        <p14:creationId xmlns:p14="http://schemas.microsoft.com/office/powerpoint/2010/main" val="118456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B607-E79E-49E5-BCB2-329B91B5D27A}"/>
              </a:ext>
            </a:extLst>
          </p:cNvPr>
          <p:cNvSpPr>
            <a:spLocks noGrp="1"/>
          </p:cNvSpPr>
          <p:nvPr>
            <p:ph type="title"/>
          </p:nvPr>
        </p:nvSpPr>
        <p:spPr>
          <a:xfrm>
            <a:off x="838200" y="298993"/>
            <a:ext cx="10515600" cy="752238"/>
          </a:xfrm>
        </p:spPr>
        <p:txBody>
          <a:bodyPr>
            <a:normAutofit/>
          </a:bodyPr>
          <a:lstStyle/>
          <a:p>
            <a:r>
              <a:rPr lang="en-US" sz="3200" dirty="0"/>
              <a:t>Family of Brands</a:t>
            </a:r>
          </a:p>
        </p:txBody>
      </p:sp>
      <p:sp>
        <p:nvSpPr>
          <p:cNvPr id="3" name="Rectangle 2">
            <a:extLst>
              <a:ext uri="{FF2B5EF4-FFF2-40B4-BE49-F238E27FC236}">
                <a16:creationId xmlns:a16="http://schemas.microsoft.com/office/drawing/2014/main" id="{15F5D064-C9B6-2445-AC41-0F3A0A8C086F}"/>
              </a:ext>
            </a:extLst>
          </p:cNvPr>
          <p:cNvSpPr/>
          <p:nvPr/>
        </p:nvSpPr>
        <p:spPr>
          <a:xfrm>
            <a:off x="5701276" y="2803558"/>
            <a:ext cx="1442225" cy="4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F95AC9-F438-1A44-9487-CDEEA598141B}"/>
              </a:ext>
            </a:extLst>
          </p:cNvPr>
          <p:cNvSpPr/>
          <p:nvPr/>
        </p:nvSpPr>
        <p:spPr>
          <a:xfrm>
            <a:off x="117087" y="4243039"/>
            <a:ext cx="1442225" cy="67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D3A5A3-D9E8-46CB-84F9-9E1D5C9582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6831" y="1446373"/>
            <a:ext cx="2318337" cy="606192"/>
          </a:xfrm>
          <a:prstGeom prst="rect">
            <a:avLst/>
          </a:prstGeom>
        </p:spPr>
      </p:pic>
      <p:cxnSp>
        <p:nvCxnSpPr>
          <p:cNvPr id="18" name="Straight Connector 17">
            <a:extLst>
              <a:ext uri="{FF2B5EF4-FFF2-40B4-BE49-F238E27FC236}">
                <a16:creationId xmlns:a16="http://schemas.microsoft.com/office/drawing/2014/main" id="{22A5C187-C1FB-4555-8CCD-38C669A6081D}"/>
              </a:ext>
            </a:extLst>
          </p:cNvPr>
          <p:cNvCxnSpPr/>
          <p:nvPr/>
        </p:nvCxnSpPr>
        <p:spPr>
          <a:xfrm>
            <a:off x="1256361" y="2540415"/>
            <a:ext cx="0" cy="8389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F55B7C-6980-446E-9D2D-65C87B34778A}"/>
              </a:ext>
            </a:extLst>
          </p:cNvPr>
          <p:cNvCxnSpPr/>
          <p:nvPr/>
        </p:nvCxnSpPr>
        <p:spPr>
          <a:xfrm>
            <a:off x="5956183" y="2181138"/>
            <a:ext cx="0" cy="3607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119A26-7C5C-4934-9328-465AF11BCF66}"/>
              </a:ext>
            </a:extLst>
          </p:cNvPr>
          <p:cNvCxnSpPr/>
          <p:nvPr/>
        </p:nvCxnSpPr>
        <p:spPr>
          <a:xfrm>
            <a:off x="1256361" y="2540415"/>
            <a:ext cx="9957732" cy="0"/>
          </a:xfrm>
          <a:prstGeom prst="line">
            <a:avLst/>
          </a:prstGeom>
          <a:ln w="158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FA6D82-FF06-41C2-8DBA-FFD24DF493CC}"/>
              </a:ext>
            </a:extLst>
          </p:cNvPr>
          <p:cNvCxnSpPr>
            <a:cxnSpLocks/>
          </p:cNvCxnSpPr>
          <p:nvPr/>
        </p:nvCxnSpPr>
        <p:spPr>
          <a:xfrm>
            <a:off x="11214093" y="2540415"/>
            <a:ext cx="0" cy="91440"/>
          </a:xfrm>
          <a:prstGeom prst="line">
            <a:avLst/>
          </a:prstGeom>
          <a:ln w="15875"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AB88BED0-CD70-4907-90F3-5A427837D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9199" y="2763977"/>
            <a:ext cx="1833235" cy="259190"/>
          </a:xfrm>
          <a:prstGeom prst="rect">
            <a:avLst/>
          </a:prstGeom>
        </p:spPr>
      </p:pic>
      <p:pic>
        <p:nvPicPr>
          <p:cNvPr id="31" name="Picture 30">
            <a:extLst>
              <a:ext uri="{FF2B5EF4-FFF2-40B4-BE49-F238E27FC236}">
                <a16:creationId xmlns:a16="http://schemas.microsoft.com/office/drawing/2014/main" id="{A8A515D9-41AD-42F6-B9B8-1BBBA851FF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938" y="2761579"/>
            <a:ext cx="2014150" cy="308863"/>
          </a:xfrm>
          <a:prstGeom prst="rect">
            <a:avLst/>
          </a:prstGeom>
        </p:spPr>
      </p:pic>
      <p:pic>
        <p:nvPicPr>
          <p:cNvPr id="33" name="Picture 32">
            <a:extLst>
              <a:ext uri="{FF2B5EF4-FFF2-40B4-BE49-F238E27FC236}">
                <a16:creationId xmlns:a16="http://schemas.microsoft.com/office/drawing/2014/main" id="{9EBE2C11-CE2C-49DD-B061-FD9FCF1098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177" y="2734808"/>
            <a:ext cx="1234049" cy="362404"/>
          </a:xfrm>
          <a:prstGeom prst="rect">
            <a:avLst/>
          </a:prstGeom>
        </p:spPr>
      </p:pic>
      <p:pic>
        <p:nvPicPr>
          <p:cNvPr id="35" name="Picture 34">
            <a:extLst>
              <a:ext uri="{FF2B5EF4-FFF2-40B4-BE49-F238E27FC236}">
                <a16:creationId xmlns:a16="http://schemas.microsoft.com/office/drawing/2014/main" id="{A559F821-FE1F-46C7-8453-1B85FE721D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7592" y="2761579"/>
            <a:ext cx="1489689" cy="375696"/>
          </a:xfrm>
          <a:prstGeom prst="rect">
            <a:avLst/>
          </a:prstGeom>
        </p:spPr>
      </p:pic>
      <p:pic>
        <p:nvPicPr>
          <p:cNvPr id="37" name="Picture 36">
            <a:extLst>
              <a:ext uri="{FF2B5EF4-FFF2-40B4-BE49-F238E27FC236}">
                <a16:creationId xmlns:a16="http://schemas.microsoft.com/office/drawing/2014/main" id="{B2E3D787-0F7A-4FBF-841F-5C7B46C18F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9864" y="3333415"/>
            <a:ext cx="1483118" cy="473335"/>
          </a:xfrm>
          <a:prstGeom prst="rect">
            <a:avLst/>
          </a:prstGeom>
        </p:spPr>
      </p:pic>
      <p:pic>
        <p:nvPicPr>
          <p:cNvPr id="39" name="Picture 38">
            <a:extLst>
              <a:ext uri="{FF2B5EF4-FFF2-40B4-BE49-F238E27FC236}">
                <a16:creationId xmlns:a16="http://schemas.microsoft.com/office/drawing/2014/main" id="{9D1A3A35-813B-4E91-AA9D-25F27DB597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04575" y="3318270"/>
            <a:ext cx="970064" cy="473905"/>
          </a:xfrm>
          <a:prstGeom prst="rect">
            <a:avLst/>
          </a:prstGeom>
        </p:spPr>
      </p:pic>
      <p:pic>
        <p:nvPicPr>
          <p:cNvPr id="42" name="Picture 41">
            <a:extLst>
              <a:ext uri="{FF2B5EF4-FFF2-40B4-BE49-F238E27FC236}">
                <a16:creationId xmlns:a16="http://schemas.microsoft.com/office/drawing/2014/main" id="{48F9F428-AE98-4952-A76E-BAA2E319D6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74666" y="3230747"/>
            <a:ext cx="680022" cy="648216"/>
          </a:xfrm>
          <a:prstGeom prst="rect">
            <a:avLst/>
          </a:prstGeom>
        </p:spPr>
      </p:pic>
      <p:pic>
        <p:nvPicPr>
          <p:cNvPr id="44" name="Picture 43">
            <a:extLst>
              <a:ext uri="{FF2B5EF4-FFF2-40B4-BE49-F238E27FC236}">
                <a16:creationId xmlns:a16="http://schemas.microsoft.com/office/drawing/2014/main" id="{8CAE9CA8-15B2-484A-AA4B-C9172C4714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46196" y="3412905"/>
            <a:ext cx="1687536" cy="364081"/>
          </a:xfrm>
          <a:prstGeom prst="rect">
            <a:avLst/>
          </a:prstGeom>
        </p:spPr>
      </p:pic>
      <p:pic>
        <p:nvPicPr>
          <p:cNvPr id="46" name="Picture 45">
            <a:extLst>
              <a:ext uri="{FF2B5EF4-FFF2-40B4-BE49-F238E27FC236}">
                <a16:creationId xmlns:a16="http://schemas.microsoft.com/office/drawing/2014/main" id="{55D7B32B-EA4B-4861-BDDC-2A2B76E1C3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03916" y="3230747"/>
            <a:ext cx="1359725" cy="583706"/>
          </a:xfrm>
          <a:prstGeom prst="rect">
            <a:avLst/>
          </a:prstGeom>
        </p:spPr>
      </p:pic>
      <p:pic>
        <p:nvPicPr>
          <p:cNvPr id="48" name="Picture 47">
            <a:extLst>
              <a:ext uri="{FF2B5EF4-FFF2-40B4-BE49-F238E27FC236}">
                <a16:creationId xmlns:a16="http://schemas.microsoft.com/office/drawing/2014/main" id="{EE7F4920-A8F0-4C55-9A53-11CCD55175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82785" y="2675252"/>
            <a:ext cx="1780754" cy="472757"/>
          </a:xfrm>
          <a:prstGeom prst="rect">
            <a:avLst/>
          </a:prstGeom>
        </p:spPr>
      </p:pic>
      <p:pic>
        <p:nvPicPr>
          <p:cNvPr id="50" name="Picture 49">
            <a:extLst>
              <a:ext uri="{FF2B5EF4-FFF2-40B4-BE49-F238E27FC236}">
                <a16:creationId xmlns:a16="http://schemas.microsoft.com/office/drawing/2014/main" id="{CA5EB116-9786-4C06-A748-52E15702C06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69043" y="2703789"/>
            <a:ext cx="1370780" cy="414275"/>
          </a:xfrm>
          <a:prstGeom prst="rect">
            <a:avLst/>
          </a:prstGeom>
        </p:spPr>
      </p:pic>
      <p:pic>
        <p:nvPicPr>
          <p:cNvPr id="52" name="Picture 51">
            <a:extLst>
              <a:ext uri="{FF2B5EF4-FFF2-40B4-BE49-F238E27FC236}">
                <a16:creationId xmlns:a16="http://schemas.microsoft.com/office/drawing/2014/main" id="{AEF4C947-C8FD-499C-B3E4-C5E9D407226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15573" y="3375360"/>
            <a:ext cx="1489689" cy="427255"/>
          </a:xfrm>
          <a:prstGeom prst="rect">
            <a:avLst/>
          </a:prstGeom>
        </p:spPr>
      </p:pic>
    </p:spTree>
    <p:extLst>
      <p:ext uri="{BB962C8B-B14F-4D97-AF65-F5344CB8AC3E}">
        <p14:creationId xmlns:p14="http://schemas.microsoft.com/office/powerpoint/2010/main" val="1328371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896A9-EF06-451D-B199-DB052094186D}"/>
              </a:ext>
            </a:extLst>
          </p:cNvPr>
          <p:cNvSpPr>
            <a:spLocks noGrp="1"/>
          </p:cNvSpPr>
          <p:nvPr>
            <p:ph idx="1"/>
          </p:nvPr>
        </p:nvSpPr>
        <p:spPr>
          <a:xfrm>
            <a:off x="2597442" y="1659121"/>
            <a:ext cx="7275479" cy="664205"/>
          </a:xfrm>
        </p:spPr>
        <p:txBody>
          <a:bodyPr>
            <a:normAutofit fontScale="85000" lnSpcReduction="10000"/>
          </a:bodyPr>
          <a:lstStyle/>
          <a:p>
            <a:pPr marL="0" indent="0">
              <a:lnSpc>
                <a:spcPct val="120000"/>
              </a:lnSpc>
              <a:buNone/>
            </a:pPr>
            <a:r>
              <a:rPr lang="en-US" sz="2100" b="1" dirty="0">
                <a:solidFill>
                  <a:schemeClr val="tx1">
                    <a:lumMod val="75000"/>
                  </a:schemeClr>
                </a:solidFill>
              </a:rPr>
              <a:t>Key elements to ensure system operability after an EMP event. </a:t>
            </a:r>
          </a:p>
          <a:p>
            <a:pPr marL="0" indent="0">
              <a:lnSpc>
                <a:spcPct val="120000"/>
              </a:lnSpc>
              <a:buNone/>
            </a:pPr>
            <a:endParaRPr lang="en-US" sz="2200" dirty="0">
              <a:solidFill>
                <a:schemeClr val="tx1">
                  <a:lumMod val="75000"/>
                </a:schemeClr>
              </a:solidFill>
            </a:endParaRPr>
          </a:p>
          <a:p>
            <a:pPr marL="0" indent="0">
              <a:lnSpc>
                <a:spcPct val="120000"/>
              </a:lnSpc>
              <a:buNone/>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marL="342900" indent="-342900">
              <a:lnSpc>
                <a:spcPct val="120000"/>
              </a:lnSpc>
              <a:buFont typeface="+mj-lt"/>
              <a:buAutoNum type="arabicPeriod"/>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a:lnSpc>
                <a:spcPct val="120000"/>
              </a:lnSpc>
            </a:pPr>
            <a:endParaRPr lang="en-US" sz="1600" dirty="0">
              <a:solidFill>
                <a:schemeClr val="tx1">
                  <a:lumMod val="75000"/>
                </a:schemeClr>
              </a:solidFill>
            </a:endParaRPr>
          </a:p>
          <a:p>
            <a:pPr marL="342900" indent="-342900">
              <a:lnSpc>
                <a:spcPct val="120000"/>
              </a:lnSpc>
              <a:buFont typeface="+mj-lt"/>
              <a:buAutoNum type="arabicPeriod"/>
            </a:pPr>
            <a:endParaRPr lang="en-US" sz="1600" dirty="0">
              <a:solidFill>
                <a:schemeClr val="tx1">
                  <a:lumMod val="75000"/>
                </a:schemeClr>
              </a:solidFill>
            </a:endParaRPr>
          </a:p>
          <a:p>
            <a:pPr marL="0" indent="0">
              <a:lnSpc>
                <a:spcPct val="120000"/>
              </a:lnSpc>
              <a:buNone/>
            </a:pPr>
            <a:endParaRPr lang="en-US" sz="1600" dirty="0">
              <a:solidFill>
                <a:schemeClr val="tx1">
                  <a:lumMod val="75000"/>
                </a:schemeClr>
              </a:solidFill>
            </a:endParaRPr>
          </a:p>
          <a:p>
            <a:pPr marL="342900" indent="-342900">
              <a:lnSpc>
                <a:spcPct val="120000"/>
              </a:lnSpc>
              <a:buFont typeface="+mj-lt"/>
              <a:buAutoNum type="arabicPeriod"/>
            </a:pPr>
            <a:endParaRPr lang="en-US" sz="1600" dirty="0">
              <a:solidFill>
                <a:schemeClr val="tx1">
                  <a:lumMod val="75000"/>
                </a:schemeClr>
              </a:solidFill>
            </a:endParaRPr>
          </a:p>
        </p:txBody>
      </p:sp>
      <p:sp>
        <p:nvSpPr>
          <p:cNvPr id="9" name="Rectangle 8">
            <a:extLst>
              <a:ext uri="{FF2B5EF4-FFF2-40B4-BE49-F238E27FC236}">
                <a16:creationId xmlns:a16="http://schemas.microsoft.com/office/drawing/2014/main" id="{3D8FB6ED-C1F0-B04D-8190-781FD7E572A7}"/>
              </a:ext>
            </a:extLst>
          </p:cNvPr>
          <p:cNvSpPr/>
          <p:nvPr/>
        </p:nvSpPr>
        <p:spPr>
          <a:xfrm>
            <a:off x="1943101" y="2387445"/>
            <a:ext cx="3957621" cy="2112843"/>
          </a:xfrm>
          <a:prstGeom prst="rect">
            <a:avLst/>
          </a:prstGeom>
          <a:noFill/>
          <a:ln w="28575">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EE019E1-9831-8545-A1B3-3455A3FA79B2}"/>
              </a:ext>
            </a:extLst>
          </p:cNvPr>
          <p:cNvGrpSpPr/>
          <p:nvPr/>
        </p:nvGrpSpPr>
        <p:grpSpPr>
          <a:xfrm>
            <a:off x="2038151" y="2824337"/>
            <a:ext cx="3666538" cy="1626952"/>
            <a:chOff x="3053635" y="1636665"/>
            <a:chExt cx="3326768" cy="1476186"/>
          </a:xfrm>
        </p:grpSpPr>
        <p:pic>
          <p:nvPicPr>
            <p:cNvPr id="8" name="Picture 7">
              <a:extLst>
                <a:ext uri="{FF2B5EF4-FFF2-40B4-BE49-F238E27FC236}">
                  <a16:creationId xmlns:a16="http://schemas.microsoft.com/office/drawing/2014/main" id="{3AE16621-69CC-6C4C-B548-ED972F762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635" y="1636665"/>
              <a:ext cx="3326768" cy="1476186"/>
            </a:xfrm>
            <a:prstGeom prst="rect">
              <a:avLst/>
            </a:prstGeom>
          </p:spPr>
        </p:pic>
        <p:pic>
          <p:nvPicPr>
            <p:cNvPr id="7" name="Picture 6"/>
            <p:cNvPicPr>
              <a:picLocks noChangeAspect="1"/>
            </p:cNvPicPr>
            <p:nvPr/>
          </p:nvPicPr>
          <p:blipFill>
            <a:blip r:embed="rId3"/>
            <a:stretch>
              <a:fillRect/>
            </a:stretch>
          </p:blipFill>
          <p:spPr>
            <a:xfrm>
              <a:off x="4571291" y="1735143"/>
              <a:ext cx="671358" cy="639615"/>
            </a:xfrm>
            <a:prstGeom prst="rect">
              <a:avLst/>
            </a:prstGeom>
          </p:spPr>
        </p:pic>
      </p:grpSp>
      <p:sp>
        <p:nvSpPr>
          <p:cNvPr id="4" name="Title 3">
            <a:extLst>
              <a:ext uri="{FF2B5EF4-FFF2-40B4-BE49-F238E27FC236}">
                <a16:creationId xmlns:a16="http://schemas.microsoft.com/office/drawing/2014/main" id="{4769B0D3-7B6F-4DB1-9264-5BBB8E92A9E7}"/>
              </a:ext>
            </a:extLst>
          </p:cNvPr>
          <p:cNvSpPr>
            <a:spLocks noGrp="1"/>
          </p:cNvSpPr>
          <p:nvPr>
            <p:ph type="title"/>
          </p:nvPr>
        </p:nvSpPr>
        <p:spPr>
          <a:xfrm>
            <a:off x="869442" y="468771"/>
            <a:ext cx="8229600" cy="413055"/>
          </a:xfrm>
        </p:spPr>
        <p:txBody>
          <a:bodyPr>
            <a:noAutofit/>
          </a:bodyPr>
          <a:lstStyle/>
          <a:p>
            <a:r>
              <a:rPr lang="en-US" dirty="0"/>
              <a:t>EMP System Solutions</a:t>
            </a:r>
          </a:p>
        </p:txBody>
      </p:sp>
      <p:pic>
        <p:nvPicPr>
          <p:cNvPr id="2" name="Picture 1"/>
          <p:cNvPicPr>
            <a:picLocks noChangeAspect="1"/>
          </p:cNvPicPr>
          <p:nvPr/>
        </p:nvPicPr>
        <p:blipFill>
          <a:blip r:embed="rId4"/>
          <a:stretch>
            <a:fillRect/>
          </a:stretch>
        </p:blipFill>
        <p:spPr>
          <a:xfrm>
            <a:off x="8420912" y="2716301"/>
            <a:ext cx="1356260" cy="1680913"/>
          </a:xfrm>
          <a:prstGeom prst="rect">
            <a:avLst/>
          </a:prstGeom>
        </p:spPr>
      </p:pic>
      <p:sp>
        <p:nvSpPr>
          <p:cNvPr id="10" name="Rectangle 9">
            <a:extLst>
              <a:ext uri="{FF2B5EF4-FFF2-40B4-BE49-F238E27FC236}">
                <a16:creationId xmlns:a16="http://schemas.microsoft.com/office/drawing/2014/main" id="{461DA739-7B09-5A42-90AA-77CCE57CABD9}"/>
              </a:ext>
            </a:extLst>
          </p:cNvPr>
          <p:cNvSpPr/>
          <p:nvPr/>
        </p:nvSpPr>
        <p:spPr>
          <a:xfrm>
            <a:off x="1943099" y="4686174"/>
            <a:ext cx="8090763" cy="855325"/>
          </a:xfrm>
          <a:prstGeom prst="rect">
            <a:avLst/>
          </a:prstGeom>
          <a:noFill/>
          <a:ln w="28575">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73EADF-1841-FC4B-94D1-400DB2307659}"/>
              </a:ext>
            </a:extLst>
          </p:cNvPr>
          <p:cNvSpPr txBox="1"/>
          <p:nvPr/>
        </p:nvSpPr>
        <p:spPr>
          <a:xfrm>
            <a:off x="1986064" y="2393193"/>
            <a:ext cx="3827835" cy="886397"/>
          </a:xfrm>
          <a:prstGeom prst="rect">
            <a:avLst/>
          </a:prstGeom>
          <a:noFill/>
        </p:spPr>
        <p:txBody>
          <a:bodyPr wrap="square" rtlCol="0">
            <a:spAutoFit/>
          </a:bodyPr>
          <a:lstStyle/>
          <a:p>
            <a:pPr>
              <a:lnSpc>
                <a:spcPct val="120000"/>
              </a:lnSpc>
            </a:pPr>
            <a:r>
              <a:rPr lang="en-US" sz="1400" dirty="0">
                <a:solidFill>
                  <a:schemeClr val="tx1">
                    <a:lumMod val="75000"/>
                  </a:schemeClr>
                </a:solidFill>
              </a:rPr>
              <a:t>1. Transtector/PolyPhaser EMP rated surge protection devices</a:t>
            </a:r>
          </a:p>
          <a:p>
            <a:endParaRPr lang="en-US" dirty="0"/>
          </a:p>
        </p:txBody>
      </p:sp>
      <p:sp>
        <p:nvSpPr>
          <p:cNvPr id="12" name="TextBox 11">
            <a:extLst>
              <a:ext uri="{FF2B5EF4-FFF2-40B4-BE49-F238E27FC236}">
                <a16:creationId xmlns:a16="http://schemas.microsoft.com/office/drawing/2014/main" id="{4CA6A47E-DBE4-4946-B92E-C9D527192094}"/>
              </a:ext>
            </a:extLst>
          </p:cNvPr>
          <p:cNvSpPr txBox="1"/>
          <p:nvPr/>
        </p:nvSpPr>
        <p:spPr>
          <a:xfrm>
            <a:off x="6123390" y="2381530"/>
            <a:ext cx="3870798" cy="1403461"/>
          </a:xfrm>
          <a:prstGeom prst="rect">
            <a:avLst/>
          </a:prstGeom>
          <a:noFill/>
        </p:spPr>
        <p:txBody>
          <a:bodyPr wrap="square" rtlCol="0">
            <a:spAutoFit/>
          </a:bodyPr>
          <a:lstStyle/>
          <a:p>
            <a:pPr>
              <a:lnSpc>
                <a:spcPct val="120000"/>
              </a:lnSpc>
            </a:pPr>
            <a:r>
              <a:rPr lang="en-US" sz="1400" dirty="0">
                <a:solidFill>
                  <a:schemeClr val="tx1">
                    <a:lumMod val="75000"/>
                  </a:schemeClr>
                </a:solidFill>
              </a:rPr>
              <a:t>2. Implement backup power </a:t>
            </a:r>
          </a:p>
          <a:p>
            <a:pPr>
              <a:lnSpc>
                <a:spcPct val="120000"/>
              </a:lnSpc>
            </a:pPr>
            <a:r>
              <a:rPr lang="en-US" sz="1400" dirty="0">
                <a:solidFill>
                  <a:schemeClr val="tx1">
                    <a:lumMod val="75000"/>
                  </a:schemeClr>
                </a:solidFill>
              </a:rPr>
              <a:t>systems, such as </a:t>
            </a:r>
          </a:p>
          <a:p>
            <a:pPr>
              <a:lnSpc>
                <a:spcPct val="120000"/>
              </a:lnSpc>
            </a:pPr>
            <a:r>
              <a:rPr lang="en-US" sz="1400" dirty="0">
                <a:solidFill>
                  <a:schemeClr val="tx1">
                    <a:lumMod val="75000"/>
                  </a:schemeClr>
                </a:solidFill>
              </a:rPr>
              <a:t>uninterruptible power </a:t>
            </a:r>
          </a:p>
          <a:p>
            <a:pPr>
              <a:lnSpc>
                <a:spcPct val="120000"/>
              </a:lnSpc>
            </a:pPr>
            <a:r>
              <a:rPr lang="en-US" sz="1400" dirty="0">
                <a:solidFill>
                  <a:schemeClr val="tx1">
                    <a:lumMod val="75000"/>
                  </a:schemeClr>
                </a:solidFill>
              </a:rPr>
              <a:t>supplies (UPS)</a:t>
            </a:r>
          </a:p>
          <a:p>
            <a:endParaRPr lang="en-US" dirty="0"/>
          </a:p>
        </p:txBody>
      </p:sp>
      <p:sp>
        <p:nvSpPr>
          <p:cNvPr id="13" name="TextBox 12">
            <a:extLst>
              <a:ext uri="{FF2B5EF4-FFF2-40B4-BE49-F238E27FC236}">
                <a16:creationId xmlns:a16="http://schemas.microsoft.com/office/drawing/2014/main" id="{DECAB75C-9EF8-3143-A8E5-EC62CD03E013}"/>
              </a:ext>
            </a:extLst>
          </p:cNvPr>
          <p:cNvSpPr txBox="1"/>
          <p:nvPr/>
        </p:nvSpPr>
        <p:spPr>
          <a:xfrm>
            <a:off x="1979784" y="4871860"/>
            <a:ext cx="8090763" cy="800219"/>
          </a:xfrm>
          <a:prstGeom prst="rect">
            <a:avLst/>
          </a:prstGeom>
          <a:noFill/>
        </p:spPr>
        <p:txBody>
          <a:bodyPr wrap="square" rtlCol="0">
            <a:spAutoFit/>
          </a:bodyPr>
          <a:lstStyle/>
          <a:p>
            <a:r>
              <a:rPr lang="en-US" sz="1400" dirty="0">
                <a:solidFill>
                  <a:schemeClr val="tx1">
                    <a:lumMod val="75000"/>
                  </a:schemeClr>
                </a:solidFill>
              </a:rPr>
              <a:t>3. Bond all dead metal, such as equipment frames, cabinets, cable raceways, ladder racks, and earthquake reinforcements. Always maintain a single point to ground!</a:t>
            </a:r>
          </a:p>
          <a:p>
            <a:endParaRPr lang="en-US" dirty="0"/>
          </a:p>
        </p:txBody>
      </p:sp>
      <p:sp>
        <p:nvSpPr>
          <p:cNvPr id="14" name="Rectangle 13">
            <a:extLst>
              <a:ext uri="{FF2B5EF4-FFF2-40B4-BE49-F238E27FC236}">
                <a16:creationId xmlns:a16="http://schemas.microsoft.com/office/drawing/2014/main" id="{82EF34C4-E9B2-CC4D-BC3D-C39FAD0F9848}"/>
              </a:ext>
            </a:extLst>
          </p:cNvPr>
          <p:cNvSpPr/>
          <p:nvPr/>
        </p:nvSpPr>
        <p:spPr>
          <a:xfrm>
            <a:off x="6076241" y="2381529"/>
            <a:ext cx="3957621" cy="2132106"/>
          </a:xfrm>
          <a:prstGeom prst="rect">
            <a:avLst/>
          </a:prstGeom>
          <a:noFill/>
          <a:ln w="28575">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359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31179" y="1620732"/>
            <a:ext cx="5060731" cy="3738276"/>
          </a:xfrm>
          <a:prstGeom prst="rect">
            <a:avLst/>
          </a:prstGeom>
        </p:spPr>
      </p:pic>
      <p:sp>
        <p:nvSpPr>
          <p:cNvPr id="2" name="Title 1"/>
          <p:cNvSpPr>
            <a:spLocks noGrp="1"/>
          </p:cNvSpPr>
          <p:nvPr>
            <p:ph type="title"/>
          </p:nvPr>
        </p:nvSpPr>
        <p:spPr>
          <a:xfrm>
            <a:off x="917961" y="647233"/>
            <a:ext cx="5463988" cy="840828"/>
          </a:xfrm>
        </p:spPr>
        <p:txBody>
          <a:bodyPr>
            <a:normAutofit fontScale="90000"/>
          </a:bodyPr>
          <a:lstStyle/>
          <a:p>
            <a:r>
              <a:rPr lang="en-US" sz="3600" dirty="0">
                <a:solidFill>
                  <a:schemeClr val="tx1"/>
                </a:solidFill>
              </a:rPr>
              <a:t>HEMP Tested APEX IMAX</a:t>
            </a:r>
            <a:r>
              <a:rPr lang="en-US" dirty="0">
                <a:solidFill>
                  <a:schemeClr val="tx1"/>
                </a:solidFill>
              </a:rPr>
              <a:t/>
            </a:r>
            <a:br>
              <a:rPr lang="en-US" dirty="0">
                <a:solidFill>
                  <a:schemeClr val="tx1"/>
                </a:solidFill>
              </a:rPr>
            </a:br>
            <a:r>
              <a:rPr lang="en-US" sz="1100" dirty="0"/>
              <a:t/>
            </a:r>
            <a:br>
              <a:rPr lang="en-US" sz="1100" dirty="0"/>
            </a:br>
            <a:r>
              <a:rPr lang="en-US" sz="1600" b="1" dirty="0"/>
              <a:t>Initial Offerings</a:t>
            </a:r>
            <a:r>
              <a:rPr lang="en-US" dirty="0">
                <a:solidFill>
                  <a:srgbClr val="006EB6"/>
                </a:solidFill>
              </a:rPr>
              <a:t/>
            </a:r>
            <a:br>
              <a:rPr lang="en-US" dirty="0">
                <a:solidFill>
                  <a:srgbClr val="006EB6"/>
                </a:solidFill>
              </a:rPr>
            </a:br>
            <a:endParaRPr lang="en-US" sz="1600" dirty="0"/>
          </a:p>
        </p:txBody>
      </p:sp>
      <p:sp>
        <p:nvSpPr>
          <p:cNvPr id="4" name="TextBox 3">
            <a:extLst>
              <a:ext uri="{FF2B5EF4-FFF2-40B4-BE49-F238E27FC236}">
                <a16:creationId xmlns:a16="http://schemas.microsoft.com/office/drawing/2014/main" id="{10166604-8A15-414B-83C3-CAC16A678963}"/>
              </a:ext>
            </a:extLst>
          </p:cNvPr>
          <p:cNvSpPr txBox="1"/>
          <p:nvPr/>
        </p:nvSpPr>
        <p:spPr>
          <a:xfrm>
            <a:off x="984848" y="1379195"/>
            <a:ext cx="4146331" cy="102188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400" dirty="0"/>
              <a:t>HT-AO-IMAX-120T  |  120/240 </a:t>
            </a:r>
            <a:r>
              <a:rPr lang="en-US" sz="1400" dirty="0" err="1"/>
              <a:t>Vac</a:t>
            </a:r>
            <a:r>
              <a:rPr lang="en-US" sz="1400" dirty="0"/>
              <a:t> Split-Phase</a:t>
            </a:r>
          </a:p>
          <a:p>
            <a:pPr marL="171450" indent="-171450">
              <a:lnSpc>
                <a:spcPct val="150000"/>
              </a:lnSpc>
              <a:buFont typeface="Arial" panose="020B0604020202020204" pitchFamily="34" charset="0"/>
              <a:buChar char="•"/>
            </a:pPr>
            <a:r>
              <a:rPr lang="en-US" sz="1400" dirty="0"/>
              <a:t>HT-AO-IMAX-120Y  |  120/208 </a:t>
            </a:r>
            <a:r>
              <a:rPr lang="en-US" sz="1400" dirty="0" err="1"/>
              <a:t>Vac</a:t>
            </a:r>
            <a:r>
              <a:rPr lang="en-US" sz="1400" dirty="0"/>
              <a:t> Split-Phase</a:t>
            </a:r>
          </a:p>
          <a:p>
            <a:pPr marL="171450" indent="-171450">
              <a:lnSpc>
                <a:spcPct val="150000"/>
              </a:lnSpc>
              <a:buFont typeface="Arial" panose="020B0604020202020204" pitchFamily="34" charset="0"/>
              <a:buChar char="•"/>
            </a:pPr>
            <a:r>
              <a:rPr lang="en-US" sz="1400" dirty="0"/>
              <a:t>HT-AO-IMAX-120S  |  120 </a:t>
            </a:r>
            <a:r>
              <a:rPr lang="en-US" sz="1400" dirty="0" err="1"/>
              <a:t>Vac</a:t>
            </a:r>
            <a:r>
              <a:rPr lang="en-US" sz="1400" dirty="0"/>
              <a:t> Single-Phase</a:t>
            </a:r>
          </a:p>
        </p:txBody>
      </p:sp>
      <p:sp>
        <p:nvSpPr>
          <p:cNvPr id="5" name="Line Callout 1 4"/>
          <p:cNvSpPr/>
          <p:nvPr/>
        </p:nvSpPr>
        <p:spPr>
          <a:xfrm>
            <a:off x="4253489" y="2828328"/>
            <a:ext cx="2849617" cy="562795"/>
          </a:xfrm>
          <a:prstGeom prst="borderCallout1">
            <a:avLst>
              <a:gd name="adj1" fmla="val 58937"/>
              <a:gd name="adj2" fmla="val 99916"/>
              <a:gd name="adj3" fmla="val 46428"/>
              <a:gd name="adj4" fmla="val 172212"/>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Rated EMC enclosure provides </a:t>
            </a:r>
            <a:br>
              <a:rPr lang="en-US" sz="1400" dirty="0">
                <a:solidFill>
                  <a:schemeClr val="tx1"/>
                </a:solidFill>
              </a:rPr>
            </a:br>
            <a:r>
              <a:rPr lang="en-US" sz="1400" dirty="0">
                <a:solidFill>
                  <a:schemeClr val="tx1"/>
                </a:solidFill>
              </a:rPr>
              <a:t>80 dB shielding effectiveness</a:t>
            </a:r>
          </a:p>
        </p:txBody>
      </p:sp>
      <p:sp>
        <p:nvSpPr>
          <p:cNvPr id="6" name="Line Callout 1 5"/>
          <p:cNvSpPr/>
          <p:nvPr/>
        </p:nvSpPr>
        <p:spPr>
          <a:xfrm>
            <a:off x="3649955" y="4601761"/>
            <a:ext cx="3453150" cy="746943"/>
          </a:xfrm>
          <a:prstGeom prst="borderCallout1">
            <a:avLst>
              <a:gd name="adj1" fmla="val 46402"/>
              <a:gd name="adj2" fmla="val 89786"/>
              <a:gd name="adj3" fmla="val -24210"/>
              <a:gd name="adj4" fmla="val 103204"/>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System and standalone module tested to:</a:t>
            </a:r>
          </a:p>
          <a:p>
            <a:r>
              <a:rPr lang="en-US" sz="1400" dirty="0">
                <a:solidFill>
                  <a:schemeClr val="tx1"/>
                </a:solidFill>
              </a:rPr>
              <a:t>HEMP E1 Waveform</a:t>
            </a:r>
          </a:p>
          <a:p>
            <a:r>
              <a:rPr lang="en-US" sz="1400" dirty="0">
                <a:solidFill>
                  <a:schemeClr val="tx1"/>
                </a:solidFill>
              </a:rPr>
              <a:t>HEMP E2 Waveform</a:t>
            </a:r>
          </a:p>
        </p:txBody>
      </p:sp>
    </p:spTree>
    <p:extLst>
      <p:ext uri="{BB962C8B-B14F-4D97-AF65-F5344CB8AC3E}">
        <p14:creationId xmlns:p14="http://schemas.microsoft.com/office/powerpoint/2010/main" val="156118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019" y="528244"/>
            <a:ext cx="8185417" cy="1143000"/>
          </a:xfrm>
        </p:spPr>
        <p:txBody>
          <a:bodyPr>
            <a:normAutofit/>
          </a:bodyPr>
          <a:lstStyle/>
          <a:p>
            <a:r>
              <a:rPr lang="en-US" dirty="0"/>
              <a:t>HEMP Tested DCPM</a:t>
            </a:r>
            <a:r>
              <a:rPr lang="en-US" sz="1100" dirty="0"/>
              <a:t/>
            </a:r>
            <a:br>
              <a:rPr lang="en-US" sz="1100" dirty="0"/>
            </a:br>
            <a:r>
              <a:rPr lang="en-US" sz="1100" dirty="0"/>
              <a:t/>
            </a:r>
            <a:br>
              <a:rPr lang="en-US" sz="1100" dirty="0"/>
            </a:br>
            <a:r>
              <a:rPr lang="en-US" sz="1100" dirty="0"/>
              <a:t> </a:t>
            </a:r>
            <a:r>
              <a:rPr lang="en-US" sz="1400" b="1" dirty="0"/>
              <a:t>Initial Offerings</a:t>
            </a:r>
            <a:r>
              <a:rPr lang="en-US" sz="1400" dirty="0"/>
              <a:t/>
            </a:r>
            <a:br>
              <a:rPr lang="en-US" sz="1400" dirty="0"/>
            </a:br>
            <a:endParaRPr lang="en-US" sz="1200" dirty="0"/>
          </a:p>
        </p:txBody>
      </p:sp>
      <p:sp>
        <p:nvSpPr>
          <p:cNvPr id="4" name="TextBox 3">
            <a:extLst>
              <a:ext uri="{FF2B5EF4-FFF2-40B4-BE49-F238E27FC236}">
                <a16:creationId xmlns:a16="http://schemas.microsoft.com/office/drawing/2014/main" id="{A9D55A2F-F0E6-084C-A6DA-136B480277C9}"/>
              </a:ext>
            </a:extLst>
          </p:cNvPr>
          <p:cNvSpPr txBox="1"/>
          <p:nvPr/>
        </p:nvSpPr>
        <p:spPr>
          <a:xfrm>
            <a:off x="748019" y="1601868"/>
            <a:ext cx="4903076"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t>HT-DI-DCPM-48D  |  24, 28, 48 Vdc Dual-Mode</a:t>
            </a:r>
          </a:p>
        </p:txBody>
      </p:sp>
      <p:pic>
        <p:nvPicPr>
          <p:cNvPr id="7" name="Picture 6"/>
          <p:cNvPicPr>
            <a:picLocks noChangeAspect="1"/>
          </p:cNvPicPr>
          <p:nvPr/>
        </p:nvPicPr>
        <p:blipFill>
          <a:blip r:embed="rId2"/>
          <a:stretch>
            <a:fillRect/>
          </a:stretch>
        </p:blipFill>
        <p:spPr>
          <a:xfrm>
            <a:off x="5961995" y="1840268"/>
            <a:ext cx="3722183" cy="3544936"/>
          </a:xfrm>
          <a:prstGeom prst="rect">
            <a:avLst/>
          </a:prstGeom>
        </p:spPr>
      </p:pic>
      <p:sp>
        <p:nvSpPr>
          <p:cNvPr id="8" name="Line Callout 1 7"/>
          <p:cNvSpPr/>
          <p:nvPr/>
        </p:nvSpPr>
        <p:spPr>
          <a:xfrm>
            <a:off x="3608676" y="3103123"/>
            <a:ext cx="2273317" cy="766132"/>
          </a:xfrm>
          <a:prstGeom prst="borderCallout1">
            <a:avLst>
              <a:gd name="adj1" fmla="val 45261"/>
              <a:gd name="adj2" fmla="val 76100"/>
              <a:gd name="adj3" fmla="val -42747"/>
              <a:gd name="adj4" fmla="val 141785"/>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Module Tested to:</a:t>
            </a:r>
          </a:p>
          <a:p>
            <a:r>
              <a:rPr lang="en-US" sz="1400" dirty="0">
                <a:solidFill>
                  <a:schemeClr val="tx1"/>
                </a:solidFill>
              </a:rPr>
              <a:t>HEMP E1 Waveform</a:t>
            </a:r>
          </a:p>
          <a:p>
            <a:r>
              <a:rPr lang="en-US" sz="1400" dirty="0">
                <a:solidFill>
                  <a:schemeClr val="tx1"/>
                </a:solidFill>
              </a:rPr>
              <a:t>HEMP E2 Waveform</a:t>
            </a:r>
          </a:p>
        </p:txBody>
      </p:sp>
    </p:spTree>
    <p:extLst>
      <p:ext uri="{BB962C8B-B14F-4D97-AF65-F5344CB8AC3E}">
        <p14:creationId xmlns:p14="http://schemas.microsoft.com/office/powerpoint/2010/main" val="428377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9" y="532926"/>
            <a:ext cx="5463988" cy="1143000"/>
          </a:xfrm>
        </p:spPr>
        <p:txBody>
          <a:bodyPr>
            <a:normAutofit/>
          </a:bodyPr>
          <a:lstStyle/>
          <a:p>
            <a:r>
              <a:rPr lang="en-US" dirty="0"/>
              <a:t>HEMP Tested ALPU</a:t>
            </a:r>
            <a:r>
              <a:rPr lang="en-US" sz="1100" dirty="0"/>
              <a:t/>
            </a:r>
            <a:br>
              <a:rPr lang="en-US" sz="1100" dirty="0"/>
            </a:br>
            <a:r>
              <a:rPr lang="en-US" sz="1100" dirty="0"/>
              <a:t/>
            </a:r>
            <a:br>
              <a:rPr lang="en-US" sz="1100" dirty="0"/>
            </a:br>
            <a:r>
              <a:rPr lang="en-US" sz="1400" b="1" dirty="0"/>
              <a:t>Initial Offering</a:t>
            </a:r>
            <a:r>
              <a:rPr lang="en-US" dirty="0">
                <a:solidFill>
                  <a:schemeClr val="tx1"/>
                </a:solidFill>
              </a:rPr>
              <a:t/>
            </a:r>
            <a:br>
              <a:rPr lang="en-US" dirty="0">
                <a:solidFill>
                  <a:schemeClr val="tx1"/>
                </a:solidFill>
              </a:rPr>
            </a:br>
            <a:endParaRPr lang="en-US" sz="1400" dirty="0"/>
          </a:p>
        </p:txBody>
      </p:sp>
      <p:pic>
        <p:nvPicPr>
          <p:cNvPr id="3" name="Picture 2"/>
          <p:cNvPicPr>
            <a:picLocks noChangeAspect="1"/>
          </p:cNvPicPr>
          <p:nvPr/>
        </p:nvPicPr>
        <p:blipFill>
          <a:blip r:embed="rId2"/>
          <a:stretch>
            <a:fillRect/>
          </a:stretch>
        </p:blipFill>
        <p:spPr>
          <a:xfrm>
            <a:off x="5428253" y="2183525"/>
            <a:ext cx="4994276" cy="3031483"/>
          </a:xfrm>
          <a:prstGeom prst="rect">
            <a:avLst/>
          </a:prstGeom>
        </p:spPr>
      </p:pic>
      <p:sp>
        <p:nvSpPr>
          <p:cNvPr id="4" name="TextBox 3">
            <a:extLst>
              <a:ext uri="{FF2B5EF4-FFF2-40B4-BE49-F238E27FC236}">
                <a16:creationId xmlns:a16="http://schemas.microsoft.com/office/drawing/2014/main" id="{DD74296A-4A5F-6F44-AFA1-BF0006C1887B}"/>
              </a:ext>
            </a:extLst>
          </p:cNvPr>
          <p:cNvSpPr txBox="1"/>
          <p:nvPr/>
        </p:nvSpPr>
        <p:spPr>
          <a:xfrm>
            <a:off x="845798" y="1538152"/>
            <a:ext cx="4910959"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t>HT-NO-ALPU-GBEP  |  Outdoor </a:t>
            </a:r>
            <a:r>
              <a:rPr lang="en-US" sz="1400" dirty="0" err="1"/>
              <a:t>GbE</a:t>
            </a:r>
            <a:r>
              <a:rPr lang="en-US" sz="1400" dirty="0"/>
              <a:t>/</a:t>
            </a:r>
            <a:r>
              <a:rPr lang="en-US" sz="1400" dirty="0" err="1"/>
              <a:t>PoE</a:t>
            </a:r>
            <a:r>
              <a:rPr lang="en-US" sz="1400" dirty="0"/>
              <a:t>++</a:t>
            </a:r>
          </a:p>
        </p:txBody>
      </p:sp>
      <p:sp>
        <p:nvSpPr>
          <p:cNvPr id="5" name="Line Callout 1 4"/>
          <p:cNvSpPr/>
          <p:nvPr/>
        </p:nvSpPr>
        <p:spPr>
          <a:xfrm>
            <a:off x="2399489" y="2658895"/>
            <a:ext cx="2829227" cy="632934"/>
          </a:xfrm>
          <a:prstGeom prst="borderCallout1">
            <a:avLst>
              <a:gd name="adj1" fmla="val 56165"/>
              <a:gd name="adj2" fmla="val 99707"/>
              <a:gd name="adj3" fmla="val 69695"/>
              <a:gd name="adj4" fmla="val 120223"/>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EMI perimeter gasket provides enhanced shielding effectiveness</a:t>
            </a:r>
          </a:p>
        </p:txBody>
      </p:sp>
      <p:sp>
        <p:nvSpPr>
          <p:cNvPr id="6" name="Line Callout 1 5"/>
          <p:cNvSpPr/>
          <p:nvPr/>
        </p:nvSpPr>
        <p:spPr>
          <a:xfrm>
            <a:off x="2992877" y="4523020"/>
            <a:ext cx="2227573" cy="905192"/>
          </a:xfrm>
          <a:prstGeom prst="borderCallout1">
            <a:avLst>
              <a:gd name="adj1" fmla="val 48864"/>
              <a:gd name="adj2" fmla="val 100128"/>
              <a:gd name="adj3" fmla="val -89197"/>
              <a:gd name="adj4" fmla="val 164842"/>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Product tested to:</a:t>
            </a:r>
          </a:p>
          <a:p>
            <a:r>
              <a:rPr lang="en-US" sz="1400" dirty="0">
                <a:solidFill>
                  <a:schemeClr val="tx1"/>
                </a:solidFill>
              </a:rPr>
              <a:t>HEMP E1 Waveform</a:t>
            </a:r>
          </a:p>
          <a:p>
            <a:r>
              <a:rPr lang="en-US" sz="1400" dirty="0">
                <a:solidFill>
                  <a:schemeClr val="tx1"/>
                </a:solidFill>
              </a:rPr>
              <a:t>HEMP E2 Waveform</a:t>
            </a:r>
          </a:p>
        </p:txBody>
      </p:sp>
    </p:spTree>
    <p:extLst>
      <p:ext uri="{BB962C8B-B14F-4D97-AF65-F5344CB8AC3E}">
        <p14:creationId xmlns:p14="http://schemas.microsoft.com/office/powerpoint/2010/main" val="3199359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66427" y="3219856"/>
            <a:ext cx="3812621" cy="2720765"/>
          </a:xfrm>
          <a:prstGeom prst="rect">
            <a:avLst/>
          </a:prstGeom>
        </p:spPr>
      </p:pic>
      <p:sp>
        <p:nvSpPr>
          <p:cNvPr id="2" name="Title 1"/>
          <p:cNvSpPr>
            <a:spLocks noGrp="1"/>
          </p:cNvSpPr>
          <p:nvPr>
            <p:ph type="title"/>
          </p:nvPr>
        </p:nvSpPr>
        <p:spPr>
          <a:xfrm>
            <a:off x="708012" y="733046"/>
            <a:ext cx="5590262" cy="486104"/>
          </a:xfrm>
        </p:spPr>
        <p:txBody>
          <a:bodyPr>
            <a:normAutofit fontScale="90000"/>
          </a:bodyPr>
          <a:lstStyle/>
          <a:p>
            <a:r>
              <a:rPr lang="en-US" sz="3600" dirty="0">
                <a:solidFill>
                  <a:schemeClr val="tx1"/>
                </a:solidFill>
              </a:rPr>
              <a:t>HEMP Tested TSX</a:t>
            </a:r>
            <a:r>
              <a:rPr lang="en-US" sz="1100" dirty="0"/>
              <a:t/>
            </a:r>
            <a:br>
              <a:rPr lang="en-US" sz="1100" dirty="0"/>
            </a:br>
            <a:r>
              <a:rPr lang="en-US" sz="1100" b="1" dirty="0"/>
              <a:t/>
            </a:r>
            <a:br>
              <a:rPr lang="en-US" sz="1100" b="1" dirty="0"/>
            </a:br>
            <a:r>
              <a:rPr lang="en-US" sz="1100" b="1" dirty="0"/>
              <a:t> </a:t>
            </a:r>
            <a:r>
              <a:rPr lang="en-US" sz="1400" b="1" dirty="0"/>
              <a:t>Initial Offerings – GPS, Cell, LMR</a:t>
            </a:r>
            <a:r>
              <a:rPr lang="en-US" sz="1400" dirty="0"/>
              <a:t/>
            </a:r>
            <a:br>
              <a:rPr lang="en-US" sz="1400" dirty="0"/>
            </a:br>
            <a:r>
              <a:rPr lang="en-US" sz="1400" dirty="0">
                <a:solidFill>
                  <a:schemeClr val="tx1">
                    <a:lumMod val="65000"/>
                    <a:lumOff val="35000"/>
                  </a:schemeClr>
                </a:solidFill>
              </a:rPr>
              <a:t/>
            </a:r>
            <a:br>
              <a:rPr lang="en-US" sz="1400" dirty="0">
                <a:solidFill>
                  <a:schemeClr val="tx1">
                    <a:lumMod val="65000"/>
                    <a:lumOff val="35000"/>
                  </a:schemeClr>
                </a:solidFill>
              </a:rPr>
            </a:br>
            <a:endParaRPr lang="en-US" sz="1400" dirty="0">
              <a:solidFill>
                <a:schemeClr val="tx1">
                  <a:lumMod val="65000"/>
                  <a:lumOff val="35000"/>
                </a:schemeClr>
              </a:solidFill>
            </a:endParaRPr>
          </a:p>
        </p:txBody>
      </p:sp>
      <p:sp>
        <p:nvSpPr>
          <p:cNvPr id="4" name="TextBox 3">
            <a:extLst>
              <a:ext uri="{FF2B5EF4-FFF2-40B4-BE49-F238E27FC236}">
                <a16:creationId xmlns:a16="http://schemas.microsoft.com/office/drawing/2014/main" id="{5B36A568-9E90-F346-8D33-DE23899FD0C4}"/>
              </a:ext>
            </a:extLst>
          </p:cNvPr>
          <p:cNvSpPr txBox="1"/>
          <p:nvPr/>
        </p:nvSpPr>
        <p:spPr>
          <a:xfrm>
            <a:off x="756777" y="1437621"/>
            <a:ext cx="6834352" cy="199137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400" dirty="0"/>
              <a:t>HT-RO-TSX-DCDFF |  DC Pass, ‘D’ F-F, 700MHz to 2.5GHz + AISG</a:t>
            </a:r>
          </a:p>
          <a:p>
            <a:pPr marL="171450" indent="-171450">
              <a:lnSpc>
                <a:spcPct val="150000"/>
              </a:lnSpc>
              <a:buFont typeface="Arial" panose="020B0604020202020204" pitchFamily="34" charset="0"/>
              <a:buChar char="•"/>
            </a:pPr>
            <a:r>
              <a:rPr lang="en-US" sz="1400" dirty="0"/>
              <a:t>HT-RO-TSX-DCDFM | DC Pass, ‘D’ F-M, 700MHz to 2.5GHz + AISG</a:t>
            </a:r>
          </a:p>
          <a:p>
            <a:pPr marL="171450" indent="-171450">
              <a:lnSpc>
                <a:spcPct val="150000"/>
              </a:lnSpc>
              <a:buFont typeface="Arial" panose="020B0604020202020204" pitchFamily="34" charset="0"/>
              <a:buChar char="•"/>
            </a:pPr>
            <a:r>
              <a:rPr lang="en-US" sz="1400" dirty="0"/>
              <a:t>HT-RO-TSX-BNFF  |  DC Block, ‘N’ F-F, 700MHz to 2.5GHz</a:t>
            </a:r>
          </a:p>
          <a:p>
            <a:pPr marL="171450" indent="-171450">
              <a:lnSpc>
                <a:spcPct val="150000"/>
              </a:lnSpc>
              <a:buFont typeface="Arial" panose="020B0604020202020204" pitchFamily="34" charset="0"/>
              <a:buChar char="•"/>
            </a:pPr>
            <a:r>
              <a:rPr lang="en-US" sz="1400" dirty="0"/>
              <a:t>HT-RO-TSX-BNFM | DC Block, ‘N’ F-F, 700MHz to 2.5GHz</a:t>
            </a:r>
          </a:p>
          <a:p>
            <a:pPr marL="171450" indent="-171450">
              <a:lnSpc>
                <a:spcPct val="150000"/>
              </a:lnSpc>
              <a:buFont typeface="Arial" panose="020B0604020202020204" pitchFamily="34" charset="0"/>
              <a:buChar char="•"/>
            </a:pPr>
            <a:r>
              <a:rPr lang="en-US" sz="1400" dirty="0"/>
              <a:t>HT-RO-TSX-BDFF | DC Block, ‘D’ F-F, 700MHz to 2.5GHz</a:t>
            </a:r>
          </a:p>
          <a:p>
            <a:pPr marL="171450" indent="-171450">
              <a:lnSpc>
                <a:spcPct val="150000"/>
              </a:lnSpc>
              <a:buFont typeface="Arial" panose="020B0604020202020204" pitchFamily="34" charset="0"/>
              <a:buChar char="•"/>
            </a:pPr>
            <a:r>
              <a:rPr lang="en-US" sz="1400" dirty="0"/>
              <a:t>HT-RO-TSX-BDFM | DC Block, ‘D’ F-M, 700MHz to 2.5GHz</a:t>
            </a:r>
          </a:p>
        </p:txBody>
      </p:sp>
      <p:sp>
        <p:nvSpPr>
          <p:cNvPr id="5" name="Line Callout 1 4"/>
          <p:cNvSpPr/>
          <p:nvPr/>
        </p:nvSpPr>
        <p:spPr>
          <a:xfrm>
            <a:off x="2876144" y="3773966"/>
            <a:ext cx="3422130" cy="533075"/>
          </a:xfrm>
          <a:prstGeom prst="borderCallout1">
            <a:avLst>
              <a:gd name="adj1" fmla="val 57275"/>
              <a:gd name="adj2" fmla="val 99430"/>
              <a:gd name="adj3" fmla="val 105303"/>
              <a:gd name="adj4" fmla="val 135351"/>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Sealing and mounting gaskets provide enhanced shielding effectiveness</a:t>
            </a:r>
          </a:p>
        </p:txBody>
      </p:sp>
      <p:sp>
        <p:nvSpPr>
          <p:cNvPr id="6" name="Line Callout 1 5"/>
          <p:cNvSpPr/>
          <p:nvPr/>
        </p:nvSpPr>
        <p:spPr>
          <a:xfrm>
            <a:off x="4101830" y="4961107"/>
            <a:ext cx="1887927" cy="658399"/>
          </a:xfrm>
          <a:prstGeom prst="borderCallout1">
            <a:avLst>
              <a:gd name="adj1" fmla="val 48864"/>
              <a:gd name="adj2" fmla="val 100128"/>
              <a:gd name="adj3" fmla="val 17761"/>
              <a:gd name="adj4" fmla="val 143145"/>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Tested to:</a:t>
            </a:r>
          </a:p>
          <a:p>
            <a:r>
              <a:rPr lang="en-US" sz="1400" dirty="0">
                <a:solidFill>
                  <a:schemeClr val="tx1"/>
                </a:solidFill>
              </a:rPr>
              <a:t>HEMP E1 Waveform</a:t>
            </a:r>
          </a:p>
          <a:p>
            <a:r>
              <a:rPr lang="en-US" sz="1400" dirty="0">
                <a:solidFill>
                  <a:schemeClr val="tx1"/>
                </a:solidFill>
              </a:rPr>
              <a:t>HEMP E2 Waveform</a:t>
            </a:r>
          </a:p>
        </p:txBody>
      </p:sp>
    </p:spTree>
    <p:extLst>
      <p:ext uri="{BB962C8B-B14F-4D97-AF65-F5344CB8AC3E}">
        <p14:creationId xmlns:p14="http://schemas.microsoft.com/office/powerpoint/2010/main" val="175142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96" y="369926"/>
            <a:ext cx="6051817" cy="1284890"/>
          </a:xfrm>
        </p:spPr>
        <p:txBody>
          <a:bodyPr>
            <a:normAutofit/>
          </a:bodyPr>
          <a:lstStyle/>
          <a:p>
            <a:r>
              <a:rPr lang="en-US" dirty="0"/>
              <a:t>HEMP Tested E3PA &amp; E3PM</a:t>
            </a:r>
            <a:r>
              <a:rPr lang="en-US" sz="1100" dirty="0"/>
              <a:t/>
            </a:r>
            <a:br>
              <a:rPr lang="en-US" sz="1100" dirty="0"/>
            </a:br>
            <a:r>
              <a:rPr lang="en-US" sz="1100" dirty="0"/>
              <a:t/>
            </a:r>
            <a:br>
              <a:rPr lang="en-US" sz="1100" dirty="0"/>
            </a:br>
            <a:r>
              <a:rPr lang="en-US" sz="1600" b="1" dirty="0"/>
              <a:t>AC, DC, Data/Signal, RF</a:t>
            </a:r>
            <a:r>
              <a:rPr lang="en-US" sz="1600" dirty="0"/>
              <a:t/>
            </a:r>
            <a:br>
              <a:rPr lang="en-US" sz="1600" dirty="0"/>
            </a:br>
            <a:r>
              <a:rPr lang="en-US" sz="1600" dirty="0"/>
              <a:t>Military Grade HEMP/EMP Protection</a:t>
            </a:r>
            <a:endParaRPr lang="en-US" sz="1600" i="1" dirty="0"/>
          </a:p>
        </p:txBody>
      </p:sp>
      <p:pic>
        <p:nvPicPr>
          <p:cNvPr id="3" name="Picture 2"/>
          <p:cNvPicPr>
            <a:picLocks noChangeAspect="1"/>
          </p:cNvPicPr>
          <p:nvPr/>
        </p:nvPicPr>
        <p:blipFill rotWithShape="1">
          <a:blip r:embed="rId2"/>
          <a:srcRect l="1479" t="5941" r="5030" b="12367"/>
          <a:stretch/>
        </p:blipFill>
        <p:spPr>
          <a:xfrm>
            <a:off x="2924462" y="2193890"/>
            <a:ext cx="6775842" cy="2885914"/>
          </a:xfrm>
          <a:prstGeom prst="rect">
            <a:avLst/>
          </a:prstGeom>
        </p:spPr>
      </p:pic>
      <p:sp>
        <p:nvSpPr>
          <p:cNvPr id="4" name="Line Callout 1 3"/>
          <p:cNvSpPr/>
          <p:nvPr/>
        </p:nvSpPr>
        <p:spPr>
          <a:xfrm>
            <a:off x="5950285" y="1537341"/>
            <a:ext cx="3141836" cy="476656"/>
          </a:xfrm>
          <a:prstGeom prst="borderCallout1">
            <a:avLst>
              <a:gd name="adj1" fmla="val 48864"/>
              <a:gd name="adj2" fmla="val -2285"/>
              <a:gd name="adj3" fmla="val 166761"/>
              <a:gd name="adj4" fmla="val -37035"/>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Integral EM barrier supports shielding effectiveness of system master shield</a:t>
            </a:r>
          </a:p>
        </p:txBody>
      </p:sp>
      <p:sp>
        <p:nvSpPr>
          <p:cNvPr id="5" name="Line Callout 1 4"/>
          <p:cNvSpPr/>
          <p:nvPr/>
        </p:nvSpPr>
        <p:spPr>
          <a:xfrm>
            <a:off x="1981201" y="5109006"/>
            <a:ext cx="3480319" cy="494127"/>
          </a:xfrm>
          <a:prstGeom prst="borderCallout1">
            <a:avLst>
              <a:gd name="adj1" fmla="val 48864"/>
              <a:gd name="adj2" fmla="val 100128"/>
              <a:gd name="adj3" fmla="val -158630"/>
              <a:gd name="adj4" fmla="val 75833"/>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Multi-stage surge protection for extremely low output residuals</a:t>
            </a:r>
          </a:p>
        </p:txBody>
      </p:sp>
      <p:sp>
        <p:nvSpPr>
          <p:cNvPr id="8" name="Line Callout 1 7"/>
          <p:cNvSpPr/>
          <p:nvPr/>
        </p:nvSpPr>
        <p:spPr>
          <a:xfrm>
            <a:off x="5950286" y="5079805"/>
            <a:ext cx="3616504" cy="765824"/>
          </a:xfrm>
          <a:prstGeom prst="borderCallout1">
            <a:avLst>
              <a:gd name="adj1" fmla="val 48864"/>
              <a:gd name="adj2" fmla="val 100128"/>
              <a:gd name="adj3" fmla="val -183467"/>
              <a:gd name="adj4" fmla="val 48756"/>
            </a:avLst>
          </a:prstGeom>
          <a:solidFill>
            <a:srgbClr val="FFCC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Designed for rugged military shock/vibration and environmental requirements</a:t>
            </a:r>
          </a:p>
        </p:txBody>
      </p:sp>
    </p:spTree>
    <p:extLst>
      <p:ext uri="{BB962C8B-B14F-4D97-AF65-F5344CB8AC3E}">
        <p14:creationId xmlns:p14="http://schemas.microsoft.com/office/powerpoint/2010/main" val="83422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CF34-9218-3145-9279-2EF25A79B74D}"/>
              </a:ext>
            </a:extLst>
          </p:cNvPr>
          <p:cNvSpPr>
            <a:spLocks noGrp="1"/>
          </p:cNvSpPr>
          <p:nvPr>
            <p:ph type="title"/>
          </p:nvPr>
        </p:nvSpPr>
        <p:spPr>
          <a:xfrm>
            <a:off x="843171" y="188677"/>
            <a:ext cx="10515600" cy="911265"/>
          </a:xfrm>
        </p:spPr>
        <p:txBody>
          <a:bodyPr>
            <a:normAutofit/>
          </a:bodyPr>
          <a:lstStyle/>
          <a:p>
            <a:pPr>
              <a:lnSpc>
                <a:spcPct val="120000"/>
              </a:lnSpc>
            </a:pPr>
            <a:r>
              <a:rPr lang="en-US" sz="3200" dirty="0">
                <a:solidFill>
                  <a:schemeClr val="tx1">
                    <a:lumMod val="50000"/>
                  </a:schemeClr>
                </a:solidFill>
              </a:rPr>
              <a:t>Our Products from DC to Light</a:t>
            </a:r>
            <a:endParaRPr lang="en-GB" sz="3200" dirty="0">
              <a:solidFill>
                <a:schemeClr val="tx1">
                  <a:lumMod val="50000"/>
                </a:schemeClr>
              </a:solidFill>
            </a:endParaRPr>
          </a:p>
        </p:txBody>
      </p:sp>
      <p:sp>
        <p:nvSpPr>
          <p:cNvPr id="3" name="TextBox 2">
            <a:extLst>
              <a:ext uri="{FF2B5EF4-FFF2-40B4-BE49-F238E27FC236}">
                <a16:creationId xmlns:a16="http://schemas.microsoft.com/office/drawing/2014/main" id="{C5FE3169-814D-4BCB-8E09-4BB3F0F9CE3A}"/>
              </a:ext>
            </a:extLst>
          </p:cNvPr>
          <p:cNvSpPr txBox="1"/>
          <p:nvPr/>
        </p:nvSpPr>
        <p:spPr>
          <a:xfrm>
            <a:off x="2039599" y="1778828"/>
            <a:ext cx="1125634" cy="261610"/>
          </a:xfrm>
          <a:prstGeom prst="rect">
            <a:avLst/>
          </a:prstGeom>
          <a:noFill/>
        </p:spPr>
        <p:txBody>
          <a:bodyPr wrap="square" rtlCol="0">
            <a:spAutoFit/>
          </a:bodyPr>
          <a:lstStyle/>
          <a:p>
            <a:pPr algn="ctr"/>
            <a:r>
              <a:rPr lang="en-US" sz="1100" dirty="0">
                <a:solidFill>
                  <a:srgbClr val="D5F9FF"/>
                </a:solidFill>
              </a:rPr>
              <a:t>, 5G</a:t>
            </a:r>
            <a:endParaRPr lang="en-US" sz="1000" dirty="0">
              <a:solidFill>
                <a:srgbClr val="D5F9FF"/>
              </a:solidFill>
            </a:endParaRPr>
          </a:p>
        </p:txBody>
      </p:sp>
      <p:pic>
        <p:nvPicPr>
          <p:cNvPr id="8" name="Picture 7" descr="A large city landscape&#10;&#10;Description automatically generated">
            <a:extLst>
              <a:ext uri="{FF2B5EF4-FFF2-40B4-BE49-F238E27FC236}">
                <a16:creationId xmlns:a16="http://schemas.microsoft.com/office/drawing/2014/main" id="{D07A0496-27D9-463C-8D94-1A93F07F98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7" y="1201543"/>
            <a:ext cx="12192000" cy="4755913"/>
          </a:xfrm>
          <a:prstGeom prst="rect">
            <a:avLst/>
          </a:prstGeom>
        </p:spPr>
      </p:pic>
    </p:spTree>
    <p:extLst>
      <p:ext uri="{BB962C8B-B14F-4D97-AF65-F5344CB8AC3E}">
        <p14:creationId xmlns:p14="http://schemas.microsoft.com/office/powerpoint/2010/main" val="365472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F0DF-34FA-2D4D-8BC5-CFCEEE1F5AD9}"/>
              </a:ext>
            </a:extLst>
          </p:cNvPr>
          <p:cNvSpPr>
            <a:spLocks noGrp="1"/>
          </p:cNvSpPr>
          <p:nvPr>
            <p:ph type="title"/>
          </p:nvPr>
        </p:nvSpPr>
        <p:spPr/>
        <p:txBody>
          <a:bodyPr>
            <a:normAutofit/>
          </a:bodyPr>
          <a:lstStyle/>
          <a:p>
            <a:r>
              <a:rPr lang="en-US" sz="3600" dirty="0"/>
              <a:t>EMP | EMI | HEMP</a:t>
            </a:r>
            <a:endParaRPr lang="en-US" sz="4000" dirty="0"/>
          </a:p>
        </p:txBody>
      </p:sp>
      <p:sp>
        <p:nvSpPr>
          <p:cNvPr id="3" name="Text Placeholder 2">
            <a:extLst>
              <a:ext uri="{FF2B5EF4-FFF2-40B4-BE49-F238E27FC236}">
                <a16:creationId xmlns:a16="http://schemas.microsoft.com/office/drawing/2014/main" id="{6A1AA45E-71EB-1A49-9EED-E7BB731927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2185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32012" y="404949"/>
            <a:ext cx="5463988" cy="457200"/>
          </a:xfrm>
        </p:spPr>
        <p:txBody>
          <a:bodyPr>
            <a:noAutofit/>
          </a:bodyPr>
          <a:lstStyle/>
          <a:p>
            <a:r>
              <a:rPr lang="en-US" b="1" dirty="0"/>
              <a:t>What is EMP?</a:t>
            </a:r>
          </a:p>
        </p:txBody>
      </p:sp>
      <p:sp>
        <p:nvSpPr>
          <p:cNvPr id="91139" name="Rectangle 3"/>
          <p:cNvSpPr>
            <a:spLocks noGrp="1" noChangeArrowheads="1"/>
          </p:cNvSpPr>
          <p:nvPr>
            <p:ph type="body" idx="1"/>
          </p:nvPr>
        </p:nvSpPr>
        <p:spPr>
          <a:xfrm>
            <a:off x="483806" y="990600"/>
            <a:ext cx="6764282" cy="5233851"/>
          </a:xfrm>
        </p:spPr>
        <p:txBody>
          <a:bodyPr>
            <a:noAutofit/>
          </a:bodyPr>
          <a:lstStyle/>
          <a:p>
            <a:pPr marL="114300" lvl="1" indent="0">
              <a:buNone/>
            </a:pPr>
            <a:r>
              <a:rPr lang="en-US" sz="1600" b="1" dirty="0"/>
              <a:t>EMP (Electromagnetic Pulse)</a:t>
            </a:r>
            <a:r>
              <a:rPr lang="en-US" sz="1600" dirty="0"/>
              <a:t> is an intense burst of electromagnetic (EM) energy caused by an abrupt, rapid acceleration of charged particles.  </a:t>
            </a:r>
          </a:p>
          <a:p>
            <a:pPr marL="114300" lvl="1" indent="0">
              <a:buNone/>
            </a:pPr>
            <a:endParaRPr lang="en-US" sz="1600" b="1" dirty="0"/>
          </a:p>
          <a:p>
            <a:pPr marL="114300" lvl="1" indent="0">
              <a:buNone/>
            </a:pPr>
            <a:r>
              <a:rPr lang="en-US" sz="1600" b="1" dirty="0"/>
              <a:t>EMP Effects:</a:t>
            </a:r>
          </a:p>
          <a:p>
            <a:pPr marL="114300" lvl="1" indent="0">
              <a:buNone/>
            </a:pPr>
            <a:r>
              <a:rPr lang="en-US" sz="1600" dirty="0"/>
              <a:t>A widespread collapse of the electric power grid could lead to cascading effects on our interdependent infrastructures, possibly lasting weeks or months. </a:t>
            </a:r>
          </a:p>
          <a:p>
            <a:pPr marL="114300" lvl="1" indent="0">
              <a:buNone/>
            </a:pPr>
            <a:endParaRPr lang="en-US" sz="1600" dirty="0"/>
          </a:p>
          <a:p>
            <a:pPr marL="114300" lvl="1" indent="0">
              <a:buNone/>
            </a:pPr>
            <a:r>
              <a:rPr lang="en-US" sz="1600" dirty="0"/>
              <a:t>“Should the electrical power system be lost for any substantial period of time … the consequences are likely to be catastrophic … machines will stop; transportation and communication will be severely restricted; heating, cooling and lighting will cease; food and water supplies will be interrupted; and many people may die.”</a:t>
            </a:r>
            <a:br>
              <a:rPr lang="en-US" sz="1600" dirty="0"/>
            </a:br>
            <a:r>
              <a:rPr lang="en-US" sz="1600" dirty="0"/>
              <a:t/>
            </a:r>
            <a:br>
              <a:rPr lang="en-US" sz="1600" dirty="0"/>
            </a:br>
            <a:r>
              <a:rPr lang="en-US" sz="1600" dirty="0"/>
              <a:t>2008 EMP Commission </a:t>
            </a:r>
          </a:p>
        </p:txBody>
      </p:sp>
      <p:pic>
        <p:nvPicPr>
          <p:cNvPr id="91140" name="Picture 4" descr="EMI_EMP_I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034" y="934963"/>
            <a:ext cx="3326934" cy="498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88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67" y="452828"/>
            <a:ext cx="8229600" cy="498716"/>
          </a:xfrm>
        </p:spPr>
        <p:txBody>
          <a:bodyPr/>
          <a:lstStyle/>
          <a:p>
            <a:r>
              <a:rPr lang="en-US" dirty="0"/>
              <a:t>Types of EMP</a:t>
            </a:r>
          </a:p>
        </p:txBody>
      </p:sp>
      <p:pic>
        <p:nvPicPr>
          <p:cNvPr id="4" name="Picture 3"/>
          <p:cNvPicPr>
            <a:picLocks noChangeAspect="1"/>
          </p:cNvPicPr>
          <p:nvPr/>
        </p:nvPicPr>
        <p:blipFill rotWithShape="1">
          <a:blip r:embed="rId2"/>
          <a:srcRect l="-511" t="15192" r="511" b="-3875"/>
          <a:stretch/>
        </p:blipFill>
        <p:spPr>
          <a:xfrm>
            <a:off x="1053802" y="1185862"/>
            <a:ext cx="2641353" cy="4055821"/>
          </a:xfrm>
          <a:prstGeom prst="rect">
            <a:avLst/>
          </a:prstGeom>
        </p:spPr>
      </p:pic>
      <p:pic>
        <p:nvPicPr>
          <p:cNvPr id="5" name="Picture 4"/>
          <p:cNvPicPr>
            <a:picLocks noChangeAspect="1"/>
          </p:cNvPicPr>
          <p:nvPr/>
        </p:nvPicPr>
        <p:blipFill rotWithShape="1">
          <a:blip r:embed="rId3"/>
          <a:srcRect t="4270"/>
          <a:stretch/>
        </p:blipFill>
        <p:spPr>
          <a:xfrm>
            <a:off x="4424965" y="1185862"/>
            <a:ext cx="3162454" cy="3837461"/>
          </a:xfrm>
          <a:prstGeom prst="rect">
            <a:avLst/>
          </a:prstGeom>
        </p:spPr>
      </p:pic>
      <p:pic>
        <p:nvPicPr>
          <p:cNvPr id="6" name="Picture 5"/>
          <p:cNvPicPr>
            <a:picLocks noChangeAspect="1"/>
          </p:cNvPicPr>
          <p:nvPr/>
        </p:nvPicPr>
        <p:blipFill rotWithShape="1">
          <a:blip r:embed="rId4"/>
          <a:srcRect t="2396" r="5226" b="-17587"/>
          <a:stretch/>
        </p:blipFill>
        <p:spPr>
          <a:xfrm>
            <a:off x="8258682" y="1157091"/>
            <a:ext cx="3042624" cy="4543818"/>
          </a:xfrm>
          <a:prstGeom prst="rect">
            <a:avLst/>
          </a:prstGeom>
        </p:spPr>
      </p:pic>
      <p:sp>
        <p:nvSpPr>
          <p:cNvPr id="7" name="TextBox 6"/>
          <p:cNvSpPr txBox="1"/>
          <p:nvPr/>
        </p:nvSpPr>
        <p:spPr>
          <a:xfrm>
            <a:off x="806843" y="5123619"/>
            <a:ext cx="2612319" cy="338554"/>
          </a:xfrm>
          <a:prstGeom prst="rect">
            <a:avLst/>
          </a:prstGeom>
          <a:noFill/>
        </p:spPr>
        <p:txBody>
          <a:bodyPr wrap="square" rtlCol="0">
            <a:spAutoFit/>
          </a:bodyPr>
          <a:lstStyle/>
          <a:p>
            <a:pPr algn="ctr"/>
            <a:r>
              <a:rPr lang="en-US" sz="1600" dirty="0"/>
              <a:t>Lightning EMP (LEMP)</a:t>
            </a:r>
          </a:p>
        </p:txBody>
      </p:sp>
      <p:sp>
        <p:nvSpPr>
          <p:cNvPr id="8" name="TextBox 7"/>
          <p:cNvSpPr txBox="1"/>
          <p:nvPr/>
        </p:nvSpPr>
        <p:spPr>
          <a:xfrm>
            <a:off x="7783190" y="5123619"/>
            <a:ext cx="2641353" cy="338554"/>
          </a:xfrm>
          <a:prstGeom prst="rect">
            <a:avLst/>
          </a:prstGeom>
          <a:noFill/>
        </p:spPr>
        <p:txBody>
          <a:bodyPr wrap="square" rtlCol="0">
            <a:spAutoFit/>
          </a:bodyPr>
          <a:lstStyle/>
          <a:p>
            <a:pPr algn="ctr"/>
            <a:r>
              <a:rPr lang="en-US" sz="1600" dirty="0"/>
              <a:t>Solar Flare (GMD</a:t>
            </a:r>
            <a:r>
              <a:rPr lang="en-US" sz="1600" dirty="0">
                <a:solidFill>
                  <a:schemeClr val="tx1">
                    <a:lumMod val="75000"/>
                    <a:lumOff val="25000"/>
                  </a:schemeClr>
                </a:solidFill>
              </a:rPr>
              <a:t>)</a:t>
            </a:r>
          </a:p>
        </p:txBody>
      </p:sp>
      <p:sp>
        <p:nvSpPr>
          <p:cNvPr id="9" name="TextBox 8"/>
          <p:cNvSpPr txBox="1"/>
          <p:nvPr/>
        </p:nvSpPr>
        <p:spPr>
          <a:xfrm>
            <a:off x="4141055" y="5156813"/>
            <a:ext cx="3781996" cy="338554"/>
          </a:xfrm>
          <a:prstGeom prst="rect">
            <a:avLst/>
          </a:prstGeom>
          <a:noFill/>
        </p:spPr>
        <p:txBody>
          <a:bodyPr wrap="square" rtlCol="0">
            <a:spAutoFit/>
          </a:bodyPr>
          <a:lstStyle/>
          <a:p>
            <a:pPr algn="ctr"/>
            <a:r>
              <a:rPr lang="en-US" sz="1600" dirty="0"/>
              <a:t>High Altitude Nuclear EMP (HEMP)</a:t>
            </a:r>
          </a:p>
        </p:txBody>
      </p:sp>
    </p:spTree>
    <p:extLst>
      <p:ext uri="{BB962C8B-B14F-4D97-AF65-F5344CB8AC3E}">
        <p14:creationId xmlns:p14="http://schemas.microsoft.com/office/powerpoint/2010/main" val="169013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727" y="365697"/>
            <a:ext cx="8229600" cy="548640"/>
          </a:xfrm>
        </p:spPr>
        <p:txBody>
          <a:bodyPr/>
          <a:lstStyle/>
          <a:p>
            <a:r>
              <a:rPr lang="en-US" dirty="0"/>
              <a:t>HEMP Explained</a:t>
            </a:r>
          </a:p>
        </p:txBody>
      </p:sp>
      <p:pic>
        <p:nvPicPr>
          <p:cNvPr id="4" name="Picture 3"/>
          <p:cNvPicPr>
            <a:picLocks noChangeAspect="1"/>
          </p:cNvPicPr>
          <p:nvPr/>
        </p:nvPicPr>
        <p:blipFill rotWithShape="1">
          <a:blip r:embed="rId2"/>
          <a:srcRect b="43350"/>
          <a:stretch/>
        </p:blipFill>
        <p:spPr>
          <a:xfrm>
            <a:off x="1384184" y="1026887"/>
            <a:ext cx="9227890" cy="4804226"/>
          </a:xfrm>
          <a:prstGeom prst="rect">
            <a:avLst/>
          </a:prstGeom>
        </p:spPr>
      </p:pic>
      <p:pic>
        <p:nvPicPr>
          <p:cNvPr id="5" name="Picture 4"/>
          <p:cNvPicPr>
            <a:picLocks noChangeAspect="1"/>
          </p:cNvPicPr>
          <p:nvPr/>
        </p:nvPicPr>
        <p:blipFill>
          <a:blip r:embed="rId3"/>
          <a:stretch>
            <a:fillRect/>
          </a:stretch>
        </p:blipFill>
        <p:spPr>
          <a:xfrm>
            <a:off x="4616305" y="4007795"/>
            <a:ext cx="2608107" cy="841593"/>
          </a:xfrm>
          <a:prstGeom prst="rect">
            <a:avLst/>
          </a:prstGeom>
          <a:ln w="12700">
            <a:solidFill>
              <a:schemeClr val="bg1"/>
            </a:solidFill>
          </a:ln>
        </p:spPr>
      </p:pic>
    </p:spTree>
    <p:extLst>
      <p:ext uri="{BB962C8B-B14F-4D97-AF65-F5344CB8AC3E}">
        <p14:creationId xmlns:p14="http://schemas.microsoft.com/office/powerpoint/2010/main" val="242209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08" y="653591"/>
            <a:ext cx="8229600" cy="498716"/>
          </a:xfrm>
        </p:spPr>
        <p:txBody>
          <a:bodyPr/>
          <a:lstStyle/>
          <a:p>
            <a:r>
              <a:rPr lang="en-US" dirty="0"/>
              <a:t>HEMP Triple Threat </a:t>
            </a:r>
            <a:r>
              <a:rPr lang="en-US" dirty="0">
                <a:solidFill>
                  <a:schemeClr val="tx1"/>
                </a:solidFill>
              </a:rPr>
              <a:t/>
            </a:r>
            <a:br>
              <a:rPr lang="en-US" dirty="0">
                <a:solidFill>
                  <a:schemeClr val="tx1"/>
                </a:solidFill>
              </a:rPr>
            </a:br>
            <a:r>
              <a:rPr lang="en-US" sz="1800" dirty="0"/>
              <a:t>3-Staged Waveforms from 1 Burst</a:t>
            </a:r>
          </a:p>
        </p:txBody>
      </p:sp>
      <p:pic>
        <p:nvPicPr>
          <p:cNvPr id="5" name="Picture 4"/>
          <p:cNvPicPr>
            <a:picLocks noChangeAspect="1"/>
          </p:cNvPicPr>
          <p:nvPr/>
        </p:nvPicPr>
        <p:blipFill>
          <a:blip r:embed="rId2"/>
          <a:stretch>
            <a:fillRect/>
          </a:stretch>
        </p:blipFill>
        <p:spPr>
          <a:xfrm>
            <a:off x="3264566" y="1459149"/>
            <a:ext cx="5831089" cy="4594008"/>
          </a:xfrm>
          <a:prstGeom prst="rect">
            <a:avLst/>
          </a:prstGeom>
        </p:spPr>
      </p:pic>
    </p:spTree>
    <p:extLst>
      <p:ext uri="{BB962C8B-B14F-4D97-AF65-F5344CB8AC3E}">
        <p14:creationId xmlns:p14="http://schemas.microsoft.com/office/powerpoint/2010/main" val="2321737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how 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Integr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Aicon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INC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sterna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irvi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lyPhas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antect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lesTek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P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W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1966DDA849AB48BF51E54F7005DA08" ma:contentTypeVersion="11" ma:contentTypeDescription="Create a new document." ma:contentTypeScope="" ma:versionID="c0370b2b2c1cf7a9eb4740e39b71cb85">
  <xsd:schema xmlns:xsd="http://www.w3.org/2001/XMLSchema" xmlns:xs="http://www.w3.org/2001/XMLSchema" xmlns:p="http://schemas.microsoft.com/office/2006/metadata/properties" xmlns:ns2="97c2f8ca-b4f9-4af7-8a88-0b9d6e74a0a9" xmlns:ns3="0b27fbb9-e285-4139-9df5-5cb102ab419b" targetNamespace="http://schemas.microsoft.com/office/2006/metadata/properties" ma:root="true" ma:fieldsID="8b9710ef3b2b4aa7e41be5010143563c" ns2:_="" ns3:_="">
    <xsd:import namespace="97c2f8ca-b4f9-4af7-8a88-0b9d6e74a0a9"/>
    <xsd:import namespace="0b27fbb9-e285-4139-9df5-5cb102ab41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2f8ca-b4f9-4af7-8a88-0b9d6e74a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27fbb9-e285-4139-9df5-5cb102ab41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9505D4-98FE-432C-AAE6-183BBD1D7F26}">
  <ds:schemaRefs>
    <ds:schemaRef ds:uri="http://schemas.microsoft.com/sharepoint/v3/contenttype/forms"/>
  </ds:schemaRefs>
</ds:datastoreItem>
</file>

<file path=customXml/itemProps2.xml><?xml version="1.0" encoding="utf-8"?>
<ds:datastoreItem xmlns:ds="http://schemas.openxmlformats.org/officeDocument/2006/customXml" ds:itemID="{DA65E49A-EF78-4EFA-B27C-C297617BF6C9}">
  <ds:schemaRefs>
    <ds:schemaRef ds:uri="http://schemas.microsoft.com/office/2006/documentManagement/types"/>
    <ds:schemaRef ds:uri="http://schemas.microsoft.com/office/infopath/2007/PartnerControls"/>
    <ds:schemaRef ds:uri="97c2f8ca-b4f9-4af7-8a88-0b9d6e74a0a9"/>
    <ds:schemaRef ds:uri="http://purl.org/dc/elements/1.1/"/>
    <ds:schemaRef ds:uri="http://schemas.microsoft.com/office/2006/metadata/properties"/>
    <ds:schemaRef ds:uri="http://purl.org/dc/terms/"/>
    <ds:schemaRef ds:uri="http://schemas.openxmlformats.org/package/2006/metadata/core-properties"/>
    <ds:schemaRef ds:uri="0b27fbb9-e285-4139-9df5-5cb102ab419b"/>
    <ds:schemaRef ds:uri="http://www.w3.org/XML/1998/namespace"/>
    <ds:schemaRef ds:uri="http://purl.org/dc/dcmitype/"/>
  </ds:schemaRefs>
</ds:datastoreItem>
</file>

<file path=customXml/itemProps3.xml><?xml version="1.0" encoding="utf-8"?>
<ds:datastoreItem xmlns:ds="http://schemas.openxmlformats.org/officeDocument/2006/customXml" ds:itemID="{0FB614AC-F744-41AF-A098-C567F81AA6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2f8ca-b4f9-4af7-8a88-0b9d6e74a0a9"/>
    <ds:schemaRef ds:uri="0b27fbb9-e285-4139-9df5-5cb102ab41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10560</TotalTime>
  <Words>1325</Words>
  <Application>Microsoft Office PowerPoint</Application>
  <PresentationFormat>Widescreen</PresentationFormat>
  <Paragraphs>223</Paragraphs>
  <Slides>35</Slides>
  <Notes>0</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35</vt:i4>
      </vt:variant>
    </vt:vector>
  </HeadingPairs>
  <TitlesOfParts>
    <vt:vector size="52" baseType="lpstr">
      <vt:lpstr>Arial</vt:lpstr>
      <vt:lpstr>Calibri</vt:lpstr>
      <vt:lpstr>Microsoft Sans Serif</vt:lpstr>
      <vt:lpstr>Times New Roman</vt:lpstr>
      <vt:lpstr>Office Theme</vt:lpstr>
      <vt:lpstr>L-com</vt:lpstr>
      <vt:lpstr>Pasternack</vt:lpstr>
      <vt:lpstr>Fairview</vt:lpstr>
      <vt:lpstr>PolyPhaser</vt:lpstr>
      <vt:lpstr>Trantector</vt:lpstr>
      <vt:lpstr>MilesTek1</vt:lpstr>
      <vt:lpstr>KP1</vt:lpstr>
      <vt:lpstr>RWs</vt:lpstr>
      <vt:lpstr>Show Me</vt:lpstr>
      <vt:lpstr>Integra1</vt:lpstr>
      <vt:lpstr>Aiconics</vt:lpstr>
      <vt:lpstr>INC1</vt:lpstr>
      <vt:lpstr>Transtector Systems</vt:lpstr>
      <vt:lpstr>Who We Are</vt:lpstr>
      <vt:lpstr>Family of Brands</vt:lpstr>
      <vt:lpstr>Our Products from DC to Light</vt:lpstr>
      <vt:lpstr>EMP | EMI | HEMP</vt:lpstr>
      <vt:lpstr>What is EMP?</vt:lpstr>
      <vt:lpstr>Types of EMP</vt:lpstr>
      <vt:lpstr>HEMP Explained</vt:lpstr>
      <vt:lpstr>HEMP Triple Threat  3-Staged Waveforms from 1 Burst</vt:lpstr>
      <vt:lpstr>HEMP Waveforms – Impacts</vt:lpstr>
      <vt:lpstr>EMP Experience Custom Engineering and Manufacturing</vt:lpstr>
      <vt:lpstr>PowerPoint Presentation</vt:lpstr>
      <vt:lpstr>PowerPoint Presentation</vt:lpstr>
      <vt:lpstr>SMART-T Smart Anti-Jam Reliable Tactical Terminal</vt:lpstr>
      <vt:lpstr>Patriot</vt:lpstr>
      <vt:lpstr>THAAD Theater High Altitude Area Defense</vt:lpstr>
      <vt:lpstr>DDG 1000 Zumwalt</vt:lpstr>
      <vt:lpstr>Ruggedized Power  Distribution Solutions</vt:lpstr>
      <vt:lpstr>PowerPoint Presentation</vt:lpstr>
      <vt:lpstr>PowerPoint Presentation</vt:lpstr>
      <vt:lpstr>PowerPoint Presentation</vt:lpstr>
      <vt:lpstr>PowerPoint Presentation</vt:lpstr>
      <vt:lpstr>Ruggedized Power Generation</vt:lpstr>
      <vt:lpstr>PowerPoint Presentation</vt:lpstr>
      <vt:lpstr>EMP Surge Protection COTS Solutions</vt:lpstr>
      <vt:lpstr>HEMP Tested</vt:lpstr>
      <vt:lpstr>Value Proposition for EMP Surge Protection</vt:lpstr>
      <vt:lpstr>Application | Markets</vt:lpstr>
      <vt:lpstr>Systems Approach to HEMP/EMP Hardening</vt:lpstr>
      <vt:lpstr>EMP System Solutions</vt:lpstr>
      <vt:lpstr>HEMP Tested APEX IMAX  Initial Offerings </vt:lpstr>
      <vt:lpstr>HEMP Tested DCPM   Initial Offerings </vt:lpstr>
      <vt:lpstr>HEMP Tested ALPU  Initial Offering </vt:lpstr>
      <vt:lpstr>HEMP Tested TSX   Initial Offerings – GPS, Cell, LMR  </vt:lpstr>
      <vt:lpstr>HEMP Tested E3PA &amp; E3PM  AC, DC, Data/Signal, RF Military Grade HEMP/EMP Protection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Supplier Corporate Presentation</dc:title>
  <dc:creator>Shauna Runge</dc:creator>
  <cp:lastModifiedBy>Adam Perone</cp:lastModifiedBy>
  <cp:revision>188</cp:revision>
  <dcterms:created xsi:type="dcterms:W3CDTF">2019-04-04T22:21:32Z</dcterms:created>
  <dcterms:modified xsi:type="dcterms:W3CDTF">2020-05-11T20:05:54Z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0x010100C61966DDA849AB48BF51E54F7005DA08</vt:lpwstr>
  </property>
</Properties>
</file>